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18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86" r:id="rId3"/>
    <p:sldId id="268" r:id="rId4"/>
    <p:sldId id="293" r:id="rId5"/>
    <p:sldId id="289" r:id="rId6"/>
    <p:sldId id="272" r:id="rId7"/>
    <p:sldId id="300" r:id="rId8"/>
    <p:sldId id="279" r:id="rId9"/>
    <p:sldId id="301" r:id="rId10"/>
    <p:sldId id="302" r:id="rId11"/>
    <p:sldId id="283" r:id="rId12"/>
    <p:sldId id="295" r:id="rId13"/>
    <p:sldId id="273" r:id="rId14"/>
    <p:sldId id="303" r:id="rId15"/>
    <p:sldId id="281" r:id="rId16"/>
    <p:sldId id="296" r:id="rId17"/>
    <p:sldId id="298" r:id="rId18"/>
    <p:sldId id="297" r:id="rId19"/>
    <p:sldId id="299" r:id="rId20"/>
    <p:sldId id="274" r:id="rId21"/>
  </p:sldIdLst>
  <p:sldSz cx="9144000" cy="6858000" type="screen4x3"/>
  <p:notesSz cx="70104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1238"/>
    <a:srgbClr val="660033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3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OOP\OOP%20and%20public%20presentation.xlsx" TargetMode="External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coverage.xlsx" TargetMode="External"/><Relationship Id="rId2" Type="http://schemas.microsoft.com/office/2011/relationships/chartStyle" Target="style2.xml"/><Relationship Id="rId3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OOP\OOP%20and%20public%20presentation.xlsx" TargetMode="External"/><Relationship Id="rId2" Type="http://schemas.microsoft.com/office/2011/relationships/chartStyle" Target="style3.xml"/><Relationship Id="rId3" Type="http://schemas.microsoft.com/office/2011/relationships/chartColorStyle" Target="colors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4" Type="http://schemas.microsoft.com/office/2011/relationships/chartColorStyle" Target="colors4.xml"/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coverage.xlsx" TargetMode="External"/><Relationship Id="rId2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coverage.xlsx" TargetMode="External"/><Relationship Id="rId2" Type="http://schemas.microsoft.com/office/2011/relationships/chartStyle" Target="style5.xml"/><Relationship Id="rId3" Type="http://schemas.microsoft.com/office/2011/relationships/chartColorStyle" Target="colors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youssef\Documents\Jala\FEMISE\FEMISE%20Euromed%20report\Social%20policies%20chapter%20-%20chapter%203\September%20and%20October%202016\health\presentation\figures%20and%20tables\coverage.xlsx" TargetMode="External"/><Relationship Id="rId2" Type="http://schemas.microsoft.com/office/2011/relationships/chartStyle" Target="style6.xml"/><Relationship Id="rId3" Type="http://schemas.microsoft.com/office/2011/relationships/chartColorStyle" Target="colors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Health expenditure, total (% of GDP)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B0-4DBA-9657-53CCF0ACA8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Sheet2!$A$5:$A$11</c:f>
              <c:strCache>
                <c:ptCount val="7"/>
                <c:pt idx="0">
                  <c:v>South Asia</c:v>
                </c:pt>
                <c:pt idx="1">
                  <c:v>Middle East &amp; North Africa</c:v>
                </c:pt>
                <c:pt idx="2">
                  <c:v>Sub-Saharan Africa</c:v>
                </c:pt>
                <c:pt idx="3">
                  <c:v>Central Europe and the Baltics</c:v>
                </c:pt>
                <c:pt idx="4">
                  <c:v>East Asia &amp; Pacific</c:v>
                </c:pt>
                <c:pt idx="5">
                  <c:v>Latin America &amp; Caribbean</c:v>
                </c:pt>
                <c:pt idx="6">
                  <c:v>Europe &amp; Central Asia</c:v>
                </c:pt>
              </c:strCache>
            </c:strRef>
          </c:cat>
          <c:val>
            <c:numRef>
              <c:f>Sheet2!$B$5:$B$11</c:f>
              <c:numCache>
                <c:formatCode>0.0</c:formatCode>
                <c:ptCount val="7"/>
                <c:pt idx="0">
                  <c:v>4.37403562886154</c:v>
                </c:pt>
                <c:pt idx="1">
                  <c:v>5.292888110466543</c:v>
                </c:pt>
                <c:pt idx="2">
                  <c:v>5.461628779493596</c:v>
                </c:pt>
                <c:pt idx="3">
                  <c:v>6.842559165581177</c:v>
                </c:pt>
                <c:pt idx="4">
                  <c:v>6.902517521602385</c:v>
                </c:pt>
                <c:pt idx="5">
                  <c:v>7.23883239284228</c:v>
                </c:pt>
                <c:pt idx="6">
                  <c:v>9.526054676650275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5B0-4DBA-9657-53CCF0ACA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250104"/>
        <c:axId val="522253688"/>
      </c:barChart>
      <c:catAx>
        <c:axId val="522250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253688"/>
        <c:crosses val="autoZero"/>
        <c:auto val="1"/>
        <c:lblAlgn val="ctr"/>
        <c:lblOffset val="100"/>
        <c:noMultiLvlLbl val="0"/>
      </c:catAx>
      <c:valAx>
        <c:axId val="522253688"/>
        <c:scaling>
          <c:orientation val="minMax"/>
          <c:max val="10.0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250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Estimate of health coverage as % of total population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01D-4888-9E21-36CCF6FB9A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Sheet1!$A$4:$A$11</c:f>
              <c:strCache>
                <c:ptCount val="8"/>
                <c:pt idx="0">
                  <c:v>Africa</c:v>
                </c:pt>
                <c:pt idx="1">
                  <c:v>Asia and the Pacific</c:v>
                </c:pt>
                <c:pt idx="2">
                  <c:v>World </c:v>
                </c:pt>
                <c:pt idx="3">
                  <c:v>Middle East</c:v>
                </c:pt>
                <c:pt idx="4">
                  <c:v>Latin America and the Caribbean  </c:v>
                </c:pt>
                <c:pt idx="5">
                  <c:v>North America</c:v>
                </c:pt>
                <c:pt idx="6">
                  <c:v>Central and Eastern Europe </c:v>
                </c:pt>
                <c:pt idx="7">
                  <c:v>Western Europe </c:v>
                </c:pt>
              </c:strCache>
            </c:strRef>
          </c:cat>
          <c:val>
            <c:numRef>
              <c:f>Sheet1!$B$4:$B$11</c:f>
              <c:numCache>
                <c:formatCode>General</c:formatCode>
                <c:ptCount val="8"/>
                <c:pt idx="0">
                  <c:v>24.7</c:v>
                </c:pt>
                <c:pt idx="1">
                  <c:v>58.0</c:v>
                </c:pt>
                <c:pt idx="2">
                  <c:v>61.1</c:v>
                </c:pt>
                <c:pt idx="3">
                  <c:v>72.9</c:v>
                </c:pt>
                <c:pt idx="4">
                  <c:v>81.7</c:v>
                </c:pt>
                <c:pt idx="5">
                  <c:v>85.6</c:v>
                </c:pt>
                <c:pt idx="6">
                  <c:v>91.6</c:v>
                </c:pt>
                <c:pt idx="7">
                  <c:v>99.7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01D-4888-9E21-36CCF6FB9A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377384"/>
        <c:axId val="522380968"/>
      </c:barChart>
      <c:catAx>
        <c:axId val="522377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380968"/>
        <c:crosses val="autoZero"/>
        <c:auto val="1"/>
        <c:lblAlgn val="ctr"/>
        <c:lblOffset val="100"/>
        <c:noMultiLvlLbl val="0"/>
      </c:catAx>
      <c:valAx>
        <c:axId val="522380968"/>
        <c:scaling>
          <c:orientation val="minMax"/>
          <c:max val="100.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377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'OOP graph'!$B$4</c:f>
              <c:strCache>
                <c:ptCount val="1"/>
                <c:pt idx="0">
                  <c:v>Out-of-pocket health expenditure (% of total expenditure on health)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014-4D27-A124-7B11FE106E43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014-4D27-A124-7B11FE106E43}"/>
              </c:ext>
            </c:extLst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014-4D27-A124-7B11FE106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'OOP graph'!$A$5:$A$26</c:f>
              <c:strCache>
                <c:ptCount val="22"/>
                <c:pt idx="0">
                  <c:v>OECD members</c:v>
                </c:pt>
                <c:pt idx="1">
                  <c:v>MENA</c:v>
                </c:pt>
                <c:pt idx="2">
                  <c:v>Low &amp; middle income</c:v>
                </c:pt>
                <c:pt idx="4">
                  <c:v>Oman</c:v>
                </c:pt>
                <c:pt idx="5">
                  <c:v>Qatar</c:v>
                </c:pt>
                <c:pt idx="6">
                  <c:v>Kuwait</c:v>
                </c:pt>
                <c:pt idx="7">
                  <c:v>Saudi Arabia</c:v>
                </c:pt>
                <c:pt idx="8">
                  <c:v>UAE</c:v>
                </c:pt>
                <c:pt idx="9">
                  <c:v>Jordan</c:v>
                </c:pt>
                <c:pt idx="10">
                  <c:v>Bahrain</c:v>
                </c:pt>
                <c:pt idx="11">
                  <c:v>Libya</c:v>
                </c:pt>
                <c:pt idx="12">
                  <c:v>Algeria</c:v>
                </c:pt>
                <c:pt idx="13">
                  <c:v>Djibouti</c:v>
                </c:pt>
                <c:pt idx="14">
                  <c:v>Lebanon</c:v>
                </c:pt>
                <c:pt idx="15">
                  <c:v>Tunisia</c:v>
                </c:pt>
                <c:pt idx="16">
                  <c:v>Iraq</c:v>
                </c:pt>
                <c:pt idx="17">
                  <c:v>Iran</c:v>
                </c:pt>
                <c:pt idx="18">
                  <c:v>Syria</c:v>
                </c:pt>
                <c:pt idx="19">
                  <c:v>Egypt</c:v>
                </c:pt>
                <c:pt idx="20">
                  <c:v>Morocco</c:v>
                </c:pt>
                <c:pt idx="21">
                  <c:v>Yemen</c:v>
                </c:pt>
              </c:strCache>
            </c:strRef>
          </c:cat>
          <c:val>
            <c:numRef>
              <c:f>'OOP graph'!$B$5:$B$26</c:f>
              <c:numCache>
                <c:formatCode>0.0</c:formatCode>
                <c:ptCount val="22"/>
                <c:pt idx="0">
                  <c:v>13.63238605252768</c:v>
                </c:pt>
                <c:pt idx="1">
                  <c:v>31.05875758412056</c:v>
                </c:pt>
                <c:pt idx="2">
                  <c:v>36.06718256301008</c:v>
                </c:pt>
                <c:pt idx="4">
                  <c:v>5.781155519999999</c:v>
                </c:pt>
                <c:pt idx="5">
                  <c:v>6.861077009999999</c:v>
                </c:pt>
                <c:pt idx="6">
                  <c:v>12.73600502</c:v>
                </c:pt>
                <c:pt idx="7">
                  <c:v>14.30891904</c:v>
                </c:pt>
                <c:pt idx="8">
                  <c:v>17.80632795</c:v>
                </c:pt>
                <c:pt idx="9">
                  <c:v>20.86926547</c:v>
                </c:pt>
                <c:pt idx="10">
                  <c:v>23.33848207999999</c:v>
                </c:pt>
                <c:pt idx="11">
                  <c:v>26.4615227</c:v>
                </c:pt>
                <c:pt idx="12">
                  <c:v>26.49750353</c:v>
                </c:pt>
                <c:pt idx="13">
                  <c:v>35.8414004</c:v>
                </c:pt>
                <c:pt idx="14">
                  <c:v>36.41711068</c:v>
                </c:pt>
                <c:pt idx="15">
                  <c:v>37.72782384</c:v>
                </c:pt>
                <c:pt idx="16">
                  <c:v>39.73234481</c:v>
                </c:pt>
                <c:pt idx="17">
                  <c:v>47.80212368</c:v>
                </c:pt>
                <c:pt idx="18">
                  <c:v>53.69023192</c:v>
                </c:pt>
                <c:pt idx="19">
                  <c:v>55.66365484</c:v>
                </c:pt>
                <c:pt idx="20">
                  <c:v>58.41086949999999</c:v>
                </c:pt>
                <c:pt idx="21">
                  <c:v>76.41697531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014-4D27-A124-7B11FE106E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2462904"/>
        <c:axId val="522466488"/>
      </c:barChart>
      <c:catAx>
        <c:axId val="522462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466488"/>
        <c:crosses val="autoZero"/>
        <c:auto val="1"/>
        <c:lblAlgn val="ctr"/>
        <c:lblOffset val="100"/>
        <c:noMultiLvlLbl val="0"/>
      </c:catAx>
      <c:valAx>
        <c:axId val="522466488"/>
        <c:scaling>
          <c:orientation val="minMax"/>
          <c:max val="80.0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2462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32789571137337"/>
          <c:y val="0.043328389492757"/>
          <c:w val="0.949791584840494"/>
          <c:h val="0.6514174116081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Sheet4!$B$3</c:f>
              <c:strCache>
                <c:ptCount val="1"/>
                <c:pt idx="0">
                  <c:v>Physicians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1">
                  <a:lumMod val="9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B0-461C-A608-B82D84F36F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Sheet4!$A$4:$A$10</c:f>
              <c:strCache>
                <c:ptCount val="7"/>
                <c:pt idx="0">
                  <c:v>Sub-Saharan Africa</c:v>
                </c:pt>
                <c:pt idx="1">
                  <c:v>South Asia</c:v>
                </c:pt>
                <c:pt idx="2">
                  <c:v>Middle East &amp; North Africa</c:v>
                </c:pt>
                <c:pt idx="3">
                  <c:v>Latin America &amp; Caribbean</c:v>
                </c:pt>
                <c:pt idx="4">
                  <c:v>East Asia &amp; Pacific</c:v>
                </c:pt>
                <c:pt idx="5">
                  <c:v>Europe &amp; Central Asia</c:v>
                </c:pt>
                <c:pt idx="6">
                  <c:v>Central Europe and the Baltics</c:v>
                </c:pt>
              </c:strCache>
            </c:strRef>
          </c:cat>
          <c:val>
            <c:numRef>
              <c:f>Sheet4!$B$4:$B$10</c:f>
              <c:numCache>
                <c:formatCode>General</c:formatCode>
                <c:ptCount val="7"/>
                <c:pt idx="0">
                  <c:v>0.2</c:v>
                </c:pt>
                <c:pt idx="1">
                  <c:v>0.7</c:v>
                </c:pt>
                <c:pt idx="2">
                  <c:v>1.6</c:v>
                </c:pt>
                <c:pt idx="3">
                  <c:v>2.0</c:v>
                </c:pt>
                <c:pt idx="4">
                  <c:v>1.6</c:v>
                </c:pt>
                <c:pt idx="5">
                  <c:v>3.4</c:v>
                </c:pt>
                <c:pt idx="6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EB0-461C-A608-B82D84F36F82}"/>
            </c:ext>
          </c:extLst>
        </c:ser>
        <c:ser>
          <c:idx val="1"/>
          <c:order val="1"/>
          <c:tx>
            <c:strRef>
              <c:f>Sheet4!$C$3</c:f>
              <c:strCache>
                <c:ptCount val="1"/>
                <c:pt idx="0">
                  <c:v>Hospital beds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EB0-461C-A608-B82D84F36F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Sheet4!$A$4:$A$10</c:f>
              <c:strCache>
                <c:ptCount val="7"/>
                <c:pt idx="0">
                  <c:v>Sub-Saharan Africa</c:v>
                </c:pt>
                <c:pt idx="1">
                  <c:v>South Asia</c:v>
                </c:pt>
                <c:pt idx="2">
                  <c:v>Middle East &amp; North Africa</c:v>
                </c:pt>
                <c:pt idx="3">
                  <c:v>Latin America &amp; Caribbean</c:v>
                </c:pt>
                <c:pt idx="4">
                  <c:v>East Asia &amp; Pacific</c:v>
                </c:pt>
                <c:pt idx="5">
                  <c:v>Europe &amp; Central Asia</c:v>
                </c:pt>
                <c:pt idx="6">
                  <c:v>Central Europe and the Baltics</c:v>
                </c:pt>
              </c:strCache>
            </c:strRef>
          </c:cat>
          <c:val>
            <c:numRef>
              <c:f>Sheet4!$C$4:$C$10</c:f>
              <c:numCache>
                <c:formatCode>General</c:formatCode>
                <c:ptCount val="7"/>
                <c:pt idx="1">
                  <c:v>0.7</c:v>
                </c:pt>
                <c:pt idx="2">
                  <c:v>1.0</c:v>
                </c:pt>
                <c:pt idx="3">
                  <c:v>2.0</c:v>
                </c:pt>
                <c:pt idx="4">
                  <c:v>3.5</c:v>
                </c:pt>
                <c:pt idx="5">
                  <c:v>5.0</c:v>
                </c:pt>
                <c:pt idx="6">
                  <c:v>6.4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EB0-461C-A608-B82D84F36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2101640"/>
        <c:axId val="532078616"/>
      </c:barChart>
      <c:catAx>
        <c:axId val="532101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078616"/>
        <c:crosses val="autoZero"/>
        <c:auto val="1"/>
        <c:lblAlgn val="ctr"/>
        <c:lblOffset val="100"/>
        <c:noMultiLvlLbl val="0"/>
      </c:catAx>
      <c:valAx>
        <c:axId val="532078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2101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084499854185"/>
          <c:y val="0.11027778975708"/>
          <c:w val="0.364351365801497"/>
          <c:h val="0.08131988453871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>
                <a:solidFill>
                  <a:schemeClr val="tx1"/>
                </a:solidFill>
              </a:rPr>
              <a:t>Under-five mortality rates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800806490097829"/>
          <c:y val="0.132254121649431"/>
          <c:w val="0.886586017656884"/>
          <c:h val="0.63356133638553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Sheet3!$C$4:$C$5</c:f>
              <c:strCache>
                <c:ptCount val="2"/>
                <c:pt idx="0">
                  <c:v>lowest 20%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Sheet3!$A$6:$A$9</c:f>
              <c:strCache>
                <c:ptCount val="4"/>
                <c:pt idx="0">
                  <c:v>Egypt </c:v>
                </c:pt>
                <c:pt idx="1">
                  <c:v>Jordan </c:v>
                </c:pt>
                <c:pt idx="2">
                  <c:v>Morocco </c:v>
                </c:pt>
                <c:pt idx="3">
                  <c:v>Yemen </c:v>
                </c:pt>
              </c:strCache>
            </c:strRef>
          </c:cat>
          <c:val>
            <c:numRef>
              <c:f>Sheet3!$C$6:$C$9</c:f>
              <c:numCache>
                <c:formatCode>General</c:formatCode>
                <c:ptCount val="4"/>
                <c:pt idx="0">
                  <c:v>42.0</c:v>
                </c:pt>
                <c:pt idx="1">
                  <c:v>29.0</c:v>
                </c:pt>
                <c:pt idx="2">
                  <c:v>78.0</c:v>
                </c:pt>
                <c:pt idx="3">
                  <c:v>69.0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38-4816-B9D0-D259FB163AD5}"/>
            </c:ext>
          </c:extLst>
        </c:ser>
        <c:ser>
          <c:idx val="1"/>
          <c:order val="1"/>
          <c:tx>
            <c:strRef>
              <c:f>Sheet3!$D$4:$D$5</c:f>
              <c:strCache>
                <c:ptCount val="2"/>
                <c:pt idx="0">
                  <c:v>highest 20%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Sheet3!$A$6:$A$9</c:f>
              <c:strCache>
                <c:ptCount val="4"/>
                <c:pt idx="0">
                  <c:v>Egypt </c:v>
                </c:pt>
                <c:pt idx="1">
                  <c:v>Jordan </c:v>
                </c:pt>
                <c:pt idx="2">
                  <c:v>Morocco </c:v>
                </c:pt>
                <c:pt idx="3">
                  <c:v>Yemen </c:v>
                </c:pt>
              </c:strCache>
            </c:strRef>
          </c:cat>
          <c:val>
            <c:numRef>
              <c:f>Sheet3!$D$6:$D$9</c:f>
              <c:numCache>
                <c:formatCode>General</c:formatCode>
                <c:ptCount val="4"/>
                <c:pt idx="0">
                  <c:v>19.0</c:v>
                </c:pt>
                <c:pt idx="1">
                  <c:v>11.0</c:v>
                </c:pt>
                <c:pt idx="2">
                  <c:v>26.0</c:v>
                </c:pt>
                <c:pt idx="3">
                  <c:v>38.0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738-4816-B9D0-D259FB163A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1542296"/>
        <c:axId val="521545800"/>
      </c:barChart>
      <c:catAx>
        <c:axId val="521542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545800"/>
        <c:crosses val="autoZero"/>
        <c:auto val="1"/>
        <c:lblAlgn val="ctr"/>
        <c:lblOffset val="100"/>
        <c:noMultiLvlLbl val="0"/>
      </c:catAx>
      <c:valAx>
        <c:axId val="521545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542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 smtClean="0">
                <a:solidFill>
                  <a:schemeClr val="tx1"/>
                </a:solidFill>
              </a:rPr>
              <a:t>Percent </a:t>
            </a:r>
            <a:r>
              <a:rPr lang="en-US" sz="1800" dirty="0">
                <a:solidFill>
                  <a:schemeClr val="tx1"/>
                </a:solidFill>
              </a:rPr>
              <a:t>of women delivering in a health facility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07155380577428"/>
          <c:y val="0.277589363096813"/>
          <c:w val="0.856177952755906"/>
          <c:h val="0.4700111999101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Sheet3!$E$4:$E$5</c:f>
              <c:strCache>
                <c:ptCount val="2"/>
                <c:pt idx="0">
                  <c:v>lowest 20%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0204678362573099"/>
                  <c:y val="0.01296093604492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D4A-4838-A279-A2836AA5316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0242424242424242"/>
                  <c:y val="0.006638655374331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FE7-410D-9F08-2FCB9E26D2CF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116959064327485"/>
                  <c:y val="-0.003240234011231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DD4A-4838-A279-A2836AA5316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0146198830409358"/>
                  <c:y val="-0.006480468022462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DD4A-4838-A279-A2836AA5316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Sheet3!$A$6:$A$9</c:f>
              <c:strCache>
                <c:ptCount val="4"/>
                <c:pt idx="0">
                  <c:v>Egypt </c:v>
                </c:pt>
                <c:pt idx="1">
                  <c:v>Jordan </c:v>
                </c:pt>
                <c:pt idx="2">
                  <c:v>Morocco </c:v>
                </c:pt>
                <c:pt idx="3">
                  <c:v>Yemen </c:v>
                </c:pt>
              </c:strCache>
            </c:strRef>
          </c:cat>
          <c:val>
            <c:numRef>
              <c:f>Sheet3!$E$6:$E$9</c:f>
              <c:numCache>
                <c:formatCode>General</c:formatCode>
                <c:ptCount val="4"/>
                <c:pt idx="0">
                  <c:v>75.1</c:v>
                </c:pt>
                <c:pt idx="1">
                  <c:v>96.9</c:v>
                </c:pt>
                <c:pt idx="2">
                  <c:v>28.3</c:v>
                </c:pt>
                <c:pt idx="3">
                  <c:v>12.5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FE7-410D-9F08-2FCB9E26D2CF}"/>
            </c:ext>
          </c:extLst>
        </c:ser>
        <c:ser>
          <c:idx val="1"/>
          <c:order val="1"/>
          <c:tx>
            <c:strRef>
              <c:f>Sheet3!$F$4:$F$5</c:f>
              <c:strCache>
                <c:ptCount val="2"/>
                <c:pt idx="0">
                  <c:v>highest 20%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Sheet3!$A$6:$A$9</c:f>
              <c:strCache>
                <c:ptCount val="4"/>
                <c:pt idx="0">
                  <c:v>Egypt </c:v>
                </c:pt>
                <c:pt idx="1">
                  <c:v>Jordan </c:v>
                </c:pt>
                <c:pt idx="2">
                  <c:v>Morocco </c:v>
                </c:pt>
                <c:pt idx="3">
                  <c:v>Yemen </c:v>
                </c:pt>
              </c:strCache>
            </c:strRef>
          </c:cat>
          <c:val>
            <c:numRef>
              <c:f>Sheet3!$F$6:$F$9</c:f>
              <c:numCache>
                <c:formatCode>General</c:formatCode>
                <c:ptCount val="4"/>
                <c:pt idx="0">
                  <c:v>97.7</c:v>
                </c:pt>
                <c:pt idx="1">
                  <c:v>100.0</c:v>
                </c:pt>
                <c:pt idx="2">
                  <c:v>94.0</c:v>
                </c:pt>
                <c:pt idx="3">
                  <c:v>57.1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FE7-410D-9F08-2FCB9E26D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1601768"/>
        <c:axId val="521605352"/>
      </c:barChart>
      <c:catAx>
        <c:axId val="521601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605352"/>
        <c:crosses val="autoZero"/>
        <c:auto val="1"/>
        <c:lblAlgn val="ctr"/>
        <c:lblOffset val="100"/>
        <c:noMultiLvlLbl val="0"/>
      </c:catAx>
      <c:valAx>
        <c:axId val="521605352"/>
        <c:scaling>
          <c:orientation val="minMax"/>
          <c:max val="100.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1601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0.33628</cdr:x>
      <cdr:y>0.33212</cdr:y>
    </cdr:from>
    <cdr:to>
      <cdr:x>0.39823</cdr:x>
      <cdr:y>0.48306</cdr:y>
    </cdr:to>
    <cdr:sp macro="" textlink="">
      <cdr:nvSpPr>
        <cdr:cNvPr id="5" name="Arrow: Down 4"/>
        <cdr:cNvSpPr/>
      </cdr:nvSpPr>
      <cdr:spPr>
        <a:xfrm xmlns:a="http://schemas.openxmlformats.org/drawingml/2006/main">
          <a:off x="2895600" y="1341284"/>
          <a:ext cx="533400" cy="609600"/>
        </a:xfrm>
        <a:prstGeom xmlns:a="http://schemas.openxmlformats.org/drawingml/2006/main" prst="downArrow">
          <a:avLst/>
        </a:prstGeom>
        <a:solidFill xmlns:a="http://schemas.openxmlformats.org/drawingml/2006/main">
          <a:srgbClr val="7B1238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7CC6D30-1DA6-40EB-9BC9-E3655D625FFC}" type="datetimeFigureOut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2669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772669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C8C0F02-9479-43C6-8EA0-A2ADB0D4DD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793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387136"/>
            <a:ext cx="5608320" cy="415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669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772669"/>
            <a:ext cx="3037840" cy="4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A51FB86-7299-4302-963A-C73AA57D7C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7787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anose="020B0600070205080204" pitchFamily="34" charset="-128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3CF0FAD-EEA8-46A6-9AAD-CC65B673590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02978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9189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1972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3978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16451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9949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Percentage of the population covered (members of health insurance or free access to health care services provided by the State)</a:t>
            </a:r>
          </a:p>
        </p:txBody>
      </p:sp>
    </p:spTree>
    <p:extLst>
      <p:ext uri="{BB962C8B-B14F-4D97-AF65-F5344CB8AC3E}">
        <p14:creationId xmlns:p14="http://schemas.microsoft.com/office/powerpoint/2010/main" val="31453438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1799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6435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34497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363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E00D6F9-B2A6-4779-A206-21D0C46C2C49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9994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AE4FED8-4F08-4927-8372-FC27730A88E3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64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E00D6F9-B2A6-4779-A206-21D0C46C2C49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072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1B836-C455-416A-B6CB-C85B82899408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116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1B836-C455-416A-B6CB-C85B82899408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615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1B836-C455-416A-B6CB-C85B82899408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325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1B836-C455-416A-B6CB-C85B82899408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201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C1B836-C455-416A-B6CB-C85B82899408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804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57066" indent="-291179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64717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30604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96491" indent="-23294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62377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3028264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94151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960038" indent="-23294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479A9E-4392-43E3-A349-B609F4EB7BE8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526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C3491-6909-44C2-A63B-85D1C5E8372C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FA52A-E1FF-4BE0-B27F-B737B02AB6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ACB3DE-168C-4D11-99CF-675B579F545A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9A9AC7-674F-4B6A-9766-BF017DA234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161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8213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213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E2BF-2421-4D36-9127-A584EEDA95E7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EC25CC-39E3-4AF5-9C02-50EA4EADB4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5578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5CC2C-1ECE-444A-8965-E712B7D4A8A1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5E8CF-8802-4F6E-BEF9-3ACDF65F19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0693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F9828-1DC9-4DB0-9497-F8325B7646F1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7953A-60CE-4CDA-BE59-CBA4E8A507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4206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841DD-36CA-4C4C-A379-9288AC2656BA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1981F-4ED0-478E-B7FB-F86E84392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4084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22CDC-B7E4-45EB-962A-CA2424FD8150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C160B0-8085-4ECF-B41D-E3DBFA6597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02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41E64-DF0E-4C01-8034-E44065BA697D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DAEB21-1D3D-4AA4-B203-0EF7D6CFA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128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804A9-CE04-4B7A-AD09-DFD546D8664E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FCC275-7302-4A1D-8618-6E3B7736E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079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B202F-7302-4DDC-83A5-05DE5C573990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A3A8D-0313-4629-8FF6-961E2B6198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87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F2F9B-45AA-4423-B2E4-202A9F4A79FE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3DAA6-BE63-4B20-9738-D763EBC2C1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732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748D5-0BEA-424B-A72F-AFBCAB425FCB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CA3FB-B65E-4D2B-B9CC-D9DA3736E5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802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0CC63-DDF3-4384-A1E8-F399CCA977EC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B2979-B5FB-492D-883B-7DB559AFE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79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fld id="{CF872263-5E7A-4E6D-9B5D-C05C1B61F84F}" type="datetime1">
              <a:rPr lang="en-US" altLang="en-US"/>
              <a:pPr>
                <a:defRPr/>
              </a:pPr>
              <a:t>11/12/16</a:t>
            </a:fld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F575BF55-9944-4FBA-93E5-94EF0D0EA7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031" name="Line 8"/>
          <p:cNvSpPr>
            <a:spLocks noChangeShapeType="1"/>
          </p:cNvSpPr>
          <p:nvPr userDrawn="1"/>
        </p:nvSpPr>
        <p:spPr bwMode="auto">
          <a:xfrm>
            <a:off x="457200" y="1219200"/>
            <a:ext cx="8229600" cy="0"/>
          </a:xfrm>
          <a:prstGeom prst="line">
            <a:avLst/>
          </a:prstGeom>
          <a:noFill/>
          <a:ln w="19050">
            <a:solidFill>
              <a:srgbClr val="29292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+mj-lt"/>
          <a:ea typeface="MS PGothic" panose="020B0600070205080204" pitchFamily="34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ea typeface="MS PGothic" panose="020B0600070205080204" pitchFamily="34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ea typeface="MS PGothic" panose="020B0600070205080204" pitchFamily="34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ea typeface="MS PGothic" panose="020B0600070205080204" pitchFamily="34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ea typeface="MS PGothic" panose="020B0600070205080204" pitchFamily="34" charset="-128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660033"/>
          </a:solidFill>
          <a:latin typeface="Verdan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B1238"/>
        </a:buClr>
        <a:buFont typeface="Wingdings" panose="05000000000000000000" pitchFamily="2" charset="2"/>
        <a:buChar char="p"/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B1238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chart" Target="../charts/chart5.xml"/><Relationship Id="rId6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828800"/>
          </a:xfrm>
        </p:spPr>
        <p:txBody>
          <a:bodyPr/>
          <a:lstStyle/>
          <a:p>
            <a:pPr algn="ctr" eaLnBrk="1" hangingPunct="1"/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400" dirty="0"/>
              <a:t>Universal Health Coverage (UHC)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352800"/>
            <a:ext cx="7315200" cy="2286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dirty="0"/>
          </a:p>
          <a:p>
            <a:pPr eaLnBrk="1" hangingPunct="1">
              <a:lnSpc>
                <a:spcPct val="80000"/>
              </a:lnSpc>
            </a:pPr>
            <a:r>
              <a:rPr lang="en-US" altLang="en-US" dirty="0"/>
              <a:t>Ahmed Galal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dirty="0"/>
              <a:t>Economic Research Forum (ERF)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dirty="0"/>
              <a:t>MENA Health Policy Forum (MENA HPF)</a:t>
            </a:r>
          </a:p>
          <a:p>
            <a:pPr eaLnBrk="1" hangingPunct="1">
              <a:lnSpc>
                <a:spcPct val="80000"/>
              </a:lnSpc>
            </a:pPr>
            <a:endParaRPr lang="en-US" altLang="en-US" sz="1600" dirty="0"/>
          </a:p>
          <a:p>
            <a:pPr eaLnBrk="1" hangingPunct="1">
              <a:lnSpc>
                <a:spcPct val="80000"/>
              </a:lnSpc>
            </a:pPr>
            <a:endParaRPr lang="en-US" altLang="en-US" sz="1600" dirty="0"/>
          </a:p>
          <a:p>
            <a:pPr eaLnBrk="1" hangingPunct="1">
              <a:lnSpc>
                <a:spcPct val="80000"/>
              </a:lnSpc>
            </a:pPr>
            <a:r>
              <a:rPr lang="en-US" altLang="en-US" sz="1800" dirty="0"/>
              <a:t>MENA Health Policy Forum Regional Conference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800" dirty="0"/>
              <a:t>Cairo, November 12-13, 2016 </a:t>
            </a:r>
          </a:p>
          <a:p>
            <a:pPr eaLnBrk="1" hangingPunct="1">
              <a:lnSpc>
                <a:spcPct val="80000"/>
              </a:lnSpc>
            </a:pPr>
            <a:endParaRPr lang="en-US" altLang="en-US" dirty="0"/>
          </a:p>
        </p:txBody>
      </p:sp>
      <p:pic>
        <p:nvPicPr>
          <p:cNvPr id="4100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04800"/>
            <a:ext cx="62674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200977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nav_b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14400"/>
            <a:ext cx="20097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98584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2. Is UHC possible in all countries</a:t>
            </a:r>
            <a:r>
              <a:rPr lang="en-US" altLang="en-US" sz="2400" dirty="0" smtClean="0"/>
              <a:t>? 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1"/>
            <a:ext cx="8229600" cy="4495800"/>
          </a:xfrm>
        </p:spPr>
        <p:txBody>
          <a:bodyPr/>
          <a:lstStyle/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400" b="1" dirty="0"/>
              <a:t>UHC reforms and political agendas – Developing countries </a:t>
            </a:r>
            <a:endParaRPr lang="en-US" altLang="en-US" sz="14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6403892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6384842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512879"/>
              </p:ext>
            </p:extLst>
          </p:nvPr>
        </p:nvGraphicFramePr>
        <p:xfrm>
          <a:off x="457200" y="1600772"/>
          <a:ext cx="8377969" cy="43119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xmlns="" val="1394112983"/>
                    </a:ext>
                  </a:extLst>
                </a:gridCol>
                <a:gridCol w="565096">
                  <a:extLst>
                    <a:ext uri="{9D8B030D-6E8A-4147-A177-3AD203B41FA5}">
                      <a16:colId xmlns:a16="http://schemas.microsoft.com/office/drawing/2014/main" xmlns="" val="238892754"/>
                    </a:ext>
                  </a:extLst>
                </a:gridCol>
                <a:gridCol w="3991174">
                  <a:extLst>
                    <a:ext uri="{9D8B030D-6E8A-4147-A177-3AD203B41FA5}">
                      <a16:colId xmlns:a16="http://schemas.microsoft.com/office/drawing/2014/main" xmlns="" val="1874184448"/>
                    </a:ext>
                  </a:extLst>
                </a:gridCol>
                <a:gridCol w="2907299">
                  <a:extLst>
                    <a:ext uri="{9D8B030D-6E8A-4147-A177-3AD203B41FA5}">
                      <a16:colId xmlns:a16="http://schemas.microsoft.com/office/drawing/2014/main" xmlns="" val="3513611901"/>
                    </a:ext>
                  </a:extLst>
                </a:gridCol>
              </a:tblGrid>
              <a:tr h="238271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Country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Year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UHC Reform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Political </a:t>
                      </a:r>
                      <a:r>
                        <a:rPr lang="en-US" sz="11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Timing / </a:t>
                      </a:r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Reason 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xmlns="" val="1596206199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Brazil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1988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Universal (tax-financed) health services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Quick-win social policy of </a:t>
                      </a: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 new </a:t>
                      </a:r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democratic government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700601230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South Africa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1994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Launch of free (tax-financed) services for pregnant women and children under six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Major social policy of incoming African National Congress Government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390098708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Thailand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2001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Universal coverage scheme extends coverage to the entire informal sector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Main plank of the populist platform of incoming government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452711414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Zambia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Free health care for people in rural area (extended to urban areas in 2009)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Presidential initiative in the run</a:t>
                      </a:r>
                    </a:p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up to elections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226697043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Ghana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2008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National Health Insurance coverage extended to all pregnant women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Leading up to a Presidential election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470501786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Burundi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Free health care for pregnant women and children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Presidential initiative in response to civil society pressure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896733399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Nepal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2008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Universal free health care up to district hospital level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Flagship social policy of incoming government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040245117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China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2009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Huge increase in public spending to increase service coverage and financial protection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Response to growing political unrest over inadequate coverage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97130698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Sierra Leone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2010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Free health care for pregnant women and children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Presidential initiative in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666932553"/>
                  </a:ext>
                </a:extLst>
              </a:tr>
              <a:tr h="407366">
                <a:tc>
                  <a:txBody>
                    <a:bodyPr/>
                    <a:lstStyle/>
                    <a:p>
                      <a:pPr algn="l"/>
                      <a:r>
                        <a:rPr lang="en-US" sz="11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Georgia</a:t>
                      </a:r>
                      <a:endParaRPr lang="en-US" sz="11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2012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Extending health coverage to all citizens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Key component of new Government’s manifesto</a:t>
                      </a:r>
                      <a:endParaRPr lang="en-US" sz="11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280459043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14338" y="6019800"/>
            <a:ext cx="6824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latin typeface="+mj-lt"/>
              </a:rPr>
              <a:t>Source: </a:t>
            </a:r>
            <a:r>
              <a:rPr lang="en-US" sz="1200" dirty="0">
                <a:latin typeface="+mj-lt"/>
              </a:rPr>
              <a:t>WHO (2013) “Arguing for Universal Health Coverage” </a:t>
            </a:r>
            <a:endParaRPr lang="en-US" sz="12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7813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0" y="368398"/>
            <a:ext cx="8229600" cy="685800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2. Is UHC possible in all countries</a:t>
            </a:r>
            <a:r>
              <a:rPr lang="en-US" altLang="en-US" sz="2400" dirty="0" smtClean="0"/>
              <a:t>? 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41474"/>
            <a:ext cx="8248650" cy="4244926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/>
              <a:t>How</a:t>
            </a:r>
            <a:r>
              <a:rPr lang="en-US" sz="2200" b="1" dirty="0" smtClean="0"/>
              <a:t>? </a:t>
            </a:r>
            <a:r>
              <a:rPr lang="en-US" sz="2000" dirty="0" smtClean="0"/>
              <a:t>There </a:t>
            </a:r>
            <a:r>
              <a:rPr lang="en-US" sz="2000" dirty="0"/>
              <a:t>is no </a:t>
            </a:r>
            <a:r>
              <a:rPr lang="en-US" sz="2000" dirty="0" smtClean="0"/>
              <a:t>single answer</a:t>
            </a:r>
            <a:r>
              <a:rPr lang="en-US" sz="2000" dirty="0"/>
              <a:t>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Experience suggests, however, </a:t>
            </a:r>
            <a:r>
              <a:rPr lang="en-US" sz="2000" dirty="0"/>
              <a:t>that countries need to decide on: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 smtClean="0"/>
              <a:t>An approach </a:t>
            </a:r>
            <a:r>
              <a:rPr lang="en-US" sz="2000" dirty="0" smtClean="0"/>
              <a:t>to follow: </a:t>
            </a:r>
            <a:r>
              <a:rPr lang="en-US" sz="2000" dirty="0"/>
              <a:t>partial vs. full, gradual vs. immediate, public vs. </a:t>
            </a:r>
            <a:r>
              <a:rPr lang="en-US" sz="2000" dirty="0" smtClean="0"/>
              <a:t>private,</a:t>
            </a: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b="1" dirty="0"/>
              <a:t>Taking into account</a:t>
            </a:r>
            <a:r>
              <a:rPr lang="en-US" sz="2000" dirty="0"/>
              <a:t>: existing capacity, incentives, and </a:t>
            </a:r>
            <a:r>
              <a:rPr lang="en-US" sz="2000" dirty="0" smtClean="0"/>
              <a:t>accountability, and</a:t>
            </a: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2000" dirty="0" smtClean="0"/>
              <a:t>Exploiting </a:t>
            </a:r>
            <a:r>
              <a:rPr lang="en-US" sz="2000" b="1" dirty="0" smtClean="0"/>
              <a:t>political windows of opportunity</a:t>
            </a:r>
            <a:r>
              <a:rPr lang="en-US" sz="2000" dirty="0" smtClean="0"/>
              <a:t> (examples next).</a:t>
            </a:r>
            <a:endParaRPr lang="en-US" sz="2000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1614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590549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2. Is UHC possible in all countries</a:t>
            </a:r>
            <a:r>
              <a:rPr lang="en-US" altLang="en-US" sz="2400" dirty="0" smtClean="0"/>
              <a:t>?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0825"/>
            <a:ext cx="8229600" cy="4194176"/>
          </a:xfrm>
        </p:spPr>
        <p:txBody>
          <a:bodyPr/>
          <a:lstStyle/>
          <a:p>
            <a:pPr marL="91440" indent="-91440" eaLnBrk="1" hangingPunct="1">
              <a:lnSpc>
                <a:spcPct val="150000"/>
              </a:lnSpc>
              <a:buNone/>
            </a:pPr>
            <a:r>
              <a:rPr lang="en-US" altLang="en-US" sz="2000" dirty="0" smtClean="0">
                <a:latin typeface="+mj-lt"/>
                <a:ea typeface="Arial" charset="0"/>
              </a:rPr>
              <a:t>But </a:t>
            </a:r>
            <a:r>
              <a:rPr lang="en-US" altLang="en-US" sz="2000" dirty="0">
                <a:latin typeface="+mj-lt"/>
                <a:ea typeface="Arial" charset="0"/>
              </a:rPr>
              <a:t>we </a:t>
            </a:r>
            <a:r>
              <a:rPr lang="en-US" altLang="en-US" sz="2000" dirty="0" smtClean="0">
                <a:latin typeface="+mj-lt"/>
                <a:ea typeface="Arial" charset="0"/>
              </a:rPr>
              <a:t>also know </a:t>
            </a:r>
            <a:r>
              <a:rPr lang="en-US" altLang="en-US" sz="2000" dirty="0">
                <a:latin typeface="+mj-lt"/>
                <a:ea typeface="Arial" charset="0"/>
              </a:rPr>
              <a:t>that UHC has not been adopted </a:t>
            </a:r>
            <a:r>
              <a:rPr lang="en-US" altLang="en-US" sz="2000" dirty="0" smtClean="0">
                <a:latin typeface="+mj-lt"/>
                <a:ea typeface="Arial" charset="0"/>
              </a:rPr>
              <a:t>everywhere.</a:t>
            </a:r>
          </a:p>
          <a:p>
            <a:pPr marL="91440" indent="-91440" eaLnBrk="1" hangingPunct="1">
              <a:lnSpc>
                <a:spcPct val="150000"/>
              </a:lnSpc>
              <a:buNone/>
            </a:pPr>
            <a:endParaRPr lang="en-US" altLang="en-US" sz="2000" dirty="0" smtClean="0">
              <a:latin typeface="+mj-lt"/>
              <a:ea typeface="Arial" charset="0"/>
            </a:endParaRPr>
          </a:p>
          <a:p>
            <a:pPr marL="91440" indent="-91440" eaLnBrk="1" hangingPunct="1">
              <a:lnSpc>
                <a:spcPct val="150000"/>
              </a:lnSpc>
              <a:buNone/>
            </a:pPr>
            <a:r>
              <a:rPr lang="en-US" altLang="en-US" sz="2000" dirty="0" smtClean="0">
                <a:latin typeface="+mj-lt"/>
                <a:ea typeface="Arial" charset="0"/>
              </a:rPr>
              <a:t>The figures for the </a:t>
            </a:r>
            <a:r>
              <a:rPr lang="en-US" altLang="en-US" sz="2000" dirty="0">
                <a:latin typeface="+mj-lt"/>
                <a:ea typeface="Arial" charset="0"/>
              </a:rPr>
              <a:t>period </a:t>
            </a:r>
            <a:r>
              <a:rPr lang="en-US" altLang="en-US" sz="2000" dirty="0" smtClean="0">
                <a:latin typeface="+mj-lt"/>
                <a:ea typeface="Arial" charset="0"/>
              </a:rPr>
              <a:t>2006-2008 (</a:t>
            </a:r>
            <a:r>
              <a:rPr lang="en-US" altLang="en-US" sz="2000" dirty="0" err="1" smtClean="0">
                <a:latin typeface="+mj-lt"/>
                <a:ea typeface="Arial" charset="0"/>
              </a:rPr>
              <a:t>Stuckler</a:t>
            </a:r>
            <a:r>
              <a:rPr lang="en-US" altLang="en-US" sz="2000" dirty="0" smtClean="0">
                <a:latin typeface="+mj-lt"/>
                <a:ea typeface="Arial" charset="0"/>
              </a:rPr>
              <a:t>, 2010</a:t>
            </a:r>
            <a:r>
              <a:rPr lang="en-US" altLang="en-US" sz="2000" dirty="0">
                <a:latin typeface="+mj-lt"/>
                <a:ea typeface="Arial" charset="0"/>
              </a:rPr>
              <a:t>) </a:t>
            </a:r>
            <a:r>
              <a:rPr lang="en-US" altLang="en-US" sz="2000" dirty="0" smtClean="0">
                <a:latin typeface="+mj-lt"/>
                <a:ea typeface="Arial" charset="0"/>
              </a:rPr>
              <a:t>point out that:</a:t>
            </a:r>
            <a:endParaRPr lang="en-US" altLang="en-US" sz="2000" dirty="0">
              <a:latin typeface="+mj-lt"/>
              <a:ea typeface="Arial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1800" dirty="0" smtClean="0">
                <a:latin typeface="+mj-lt"/>
                <a:ea typeface="Arial" charset="0"/>
              </a:rPr>
              <a:t>Out of </a:t>
            </a:r>
            <a:r>
              <a:rPr lang="en-US" altLang="en-US" sz="1800" b="1" dirty="0" smtClean="0">
                <a:latin typeface="+mj-lt"/>
                <a:ea typeface="Arial" charset="0"/>
              </a:rPr>
              <a:t>194 </a:t>
            </a:r>
            <a:r>
              <a:rPr lang="en-US" altLang="en-US" sz="1800" b="1" dirty="0">
                <a:latin typeface="+mj-lt"/>
                <a:ea typeface="Arial" charset="0"/>
              </a:rPr>
              <a:t>countries</a:t>
            </a:r>
            <a:r>
              <a:rPr lang="en-US" altLang="en-US" sz="1800" dirty="0">
                <a:latin typeface="+mj-lt"/>
                <a:ea typeface="Arial" charset="0"/>
              </a:rPr>
              <a:t>, only </a:t>
            </a:r>
            <a:r>
              <a:rPr lang="en-US" sz="1800" b="1" dirty="0"/>
              <a:t>75 countries </a:t>
            </a:r>
            <a:r>
              <a:rPr lang="en-US" sz="1800" dirty="0"/>
              <a:t>had legislation that provided a mandate for UHC.</a:t>
            </a:r>
          </a:p>
          <a:p>
            <a:pPr eaLnBrk="1" hangingPunct="1">
              <a:lnSpc>
                <a:spcPct val="150000"/>
              </a:lnSpc>
            </a:pPr>
            <a:r>
              <a:rPr lang="en-US" sz="1800" dirty="0"/>
              <a:t>Of these, only </a:t>
            </a:r>
            <a:r>
              <a:rPr lang="en-US" sz="1800" b="1" dirty="0"/>
              <a:t>58</a:t>
            </a:r>
            <a:r>
              <a:rPr lang="en-US" sz="1800" dirty="0"/>
              <a:t> countries met the criteria of access, quality and outcome for UHC.</a:t>
            </a:r>
            <a:endParaRPr lang="en-US" altLang="en-US" sz="1800" dirty="0">
              <a:latin typeface="+mj-lt"/>
              <a:ea typeface="Arial" charset="0"/>
            </a:endParaRPr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206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4149"/>
            <a:ext cx="8229600" cy="755703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</a:t>
            </a:r>
            <a:endParaRPr lang="en-US" altLang="en-US" sz="2400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441477"/>
            <a:ext cx="7924800" cy="3663923"/>
          </a:xfrm>
        </p:spPr>
        <p:txBody>
          <a:bodyPr/>
          <a:lstStyle/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sz="2000" dirty="0" smtClean="0">
                <a:latin typeface="+mj-lt"/>
                <a:ea typeface="Arial" charset="0"/>
              </a:rPr>
              <a:t>Access</a:t>
            </a:r>
            <a:endParaRPr lang="en-US" altLang="en-US" sz="2000" dirty="0">
              <a:latin typeface="+mj-lt"/>
              <a:ea typeface="Arial" charset="0"/>
            </a:endParaRP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sz="2000" dirty="0">
                <a:latin typeface="+mj-lt"/>
                <a:ea typeface="Arial" charset="0"/>
              </a:rPr>
              <a:t>Quality</a:t>
            </a: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en-US" altLang="en-US" sz="2000" dirty="0">
                <a:latin typeface="+mj-lt"/>
                <a:ea typeface="Arial" charset="0"/>
              </a:rPr>
              <a:t>Equity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lang="en-US" altLang="en-US" sz="2000" dirty="0" smtClean="0">
              <a:latin typeface="+mj-lt"/>
              <a:ea typeface="Arial" charset="0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000" dirty="0" smtClean="0">
                <a:latin typeface="+mj-lt"/>
                <a:ea typeface="Arial" charset="0"/>
              </a:rPr>
              <a:t>Keeping </a:t>
            </a:r>
            <a:r>
              <a:rPr lang="en-US" altLang="en-US" sz="2000" dirty="0">
                <a:latin typeface="+mj-lt"/>
                <a:ea typeface="Arial" charset="0"/>
              </a:rPr>
              <a:t>in mind that only Tunisia, UAE and Oman are reported to have UHC.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r>
              <a:rPr lang="en-US" altLang="en-US" sz="1200" dirty="0"/>
              <a:t>Source: World Development Indicators, World Bank 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4149"/>
            <a:ext cx="8229600" cy="755703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 smtClean="0"/>
              <a:t> Access</a:t>
            </a:r>
            <a:endParaRPr lang="en-US" altLang="en-US" sz="2400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441477"/>
            <a:ext cx="8153400" cy="4044923"/>
          </a:xfrm>
        </p:spPr>
        <p:txBody>
          <a:bodyPr/>
          <a:lstStyle/>
          <a:p>
            <a:pPr marL="91440" indent="-91440" eaLnBrk="1" hangingPunct="1">
              <a:lnSpc>
                <a:spcPct val="200000"/>
              </a:lnSpc>
              <a:buNone/>
            </a:pPr>
            <a:r>
              <a:rPr lang="en-US" altLang="en-US" sz="1400" b="1" dirty="0" smtClean="0"/>
              <a:t>Figure </a:t>
            </a:r>
            <a:r>
              <a:rPr lang="en-US" altLang="en-US" sz="1400" b="1" dirty="0"/>
              <a:t>2: Total health expenditure, 2014 (% of GDP)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4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r>
              <a:rPr lang="en-US" altLang="en-US" sz="1200" dirty="0"/>
              <a:t>Source: World Development Indicators, World Bank 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xmlns="" id="{1271F3E2-2D57-439D-9E7B-7D8D8DC6DC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38200" y="1905000"/>
          <a:ext cx="76962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40452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64396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 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Access  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199" y="1169196"/>
            <a:ext cx="8229601" cy="4154889"/>
          </a:xfrm>
        </p:spPr>
        <p:txBody>
          <a:bodyPr/>
          <a:lstStyle/>
          <a:p>
            <a:pPr eaLnBrk="1" hangingPunct="1">
              <a:buNone/>
            </a:pPr>
            <a:endParaRPr lang="en-US" altLang="en-US" sz="1400" b="1" dirty="0"/>
          </a:p>
          <a:p>
            <a:pPr eaLnBrk="1" hangingPunct="1">
              <a:buNone/>
            </a:pPr>
            <a:r>
              <a:rPr lang="en-US" altLang="en-US" sz="1400" b="1" dirty="0"/>
              <a:t>Figure 3: </a:t>
            </a:r>
            <a:r>
              <a:rPr lang="en-US" altLang="en-US" sz="1400" b="1" dirty="0">
                <a:cs typeface="Arial" panose="020B0604020202020204" pitchFamily="34" charset="0"/>
              </a:rPr>
              <a:t>Percentage of the population covered </a:t>
            </a:r>
            <a:r>
              <a:rPr lang="en-US" altLang="en-US" sz="1400" b="1" dirty="0" smtClean="0">
                <a:cs typeface="Arial" panose="020B0604020202020204" pitchFamily="34" charset="0"/>
              </a:rPr>
              <a:t>through health </a:t>
            </a:r>
            <a:r>
              <a:rPr lang="en-US" altLang="en-US" sz="1400" b="1" dirty="0">
                <a:cs typeface="Arial" panose="020B0604020202020204" pitchFamily="34" charset="0"/>
              </a:rPr>
              <a:t>insurance or free    access. </a:t>
            </a: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619875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9875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0" y="5465802"/>
            <a:ext cx="7924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Source: ILO (2014) “World Social Protection Report 2014/2015</a:t>
            </a:r>
          </a:p>
          <a:p>
            <a:endParaRPr lang="en-US" sz="1600" dirty="0">
              <a:latin typeface="+mj-lt"/>
            </a:endParaRPr>
          </a:p>
        </p:txBody>
      </p:sp>
      <p:graphicFrame>
        <p:nvGraphicFramePr>
          <p:cNvPr id="9" name="Chart 8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092504"/>
              </p:ext>
            </p:extLst>
          </p:nvPr>
        </p:nvGraphicFramePr>
        <p:xfrm>
          <a:off x="685800" y="2033592"/>
          <a:ext cx="8001000" cy="3253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54965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14400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</a:t>
            </a:r>
            <a:r>
              <a:rPr lang="en-US" altLang="en-US" dirty="0"/>
              <a:t>Access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775" y="1389063"/>
            <a:ext cx="8201025" cy="4402138"/>
          </a:xfrm>
        </p:spPr>
        <p:txBody>
          <a:bodyPr/>
          <a:lstStyle/>
          <a:p>
            <a:pPr marL="91440" indent="-91440" eaLnBrk="1" hangingPunct="1">
              <a:lnSpc>
                <a:spcPct val="200000"/>
              </a:lnSpc>
              <a:buNone/>
            </a:pPr>
            <a:r>
              <a:rPr lang="en-US" altLang="en-US" sz="1400" b="1" dirty="0"/>
              <a:t>Figure 4: Out-of-pocket health expenditures, (% of total expenditure on health)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4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200" dirty="0"/>
          </a:p>
          <a:p>
            <a:pPr eaLnBrk="1" hangingPunct="1">
              <a:lnSpc>
                <a:spcPct val="200000"/>
              </a:lnSpc>
              <a:buNone/>
            </a:pPr>
            <a:r>
              <a:rPr lang="en-US" altLang="en-US" sz="1200" dirty="0"/>
              <a:t>Source: World Development Indicators, World Bank 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623271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94789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DA3B33EE-9A6A-48CC-A6B1-AA3F08BA14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864287"/>
              </p:ext>
            </p:extLst>
          </p:nvPr>
        </p:nvGraphicFramePr>
        <p:xfrm>
          <a:off x="457200" y="1828800"/>
          <a:ext cx="8382000" cy="3977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305757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 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Quality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82000" cy="4419600"/>
          </a:xfrm>
        </p:spPr>
        <p:txBody>
          <a:bodyPr/>
          <a:lstStyle/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en-US" sz="1400" b="1" dirty="0"/>
              <a:t>Figure 5: Health facilities (per 1000 people) </a:t>
            </a:r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400" i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400" i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400" i="1" dirty="0"/>
          </a:p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endParaRPr lang="en-US" altLang="en-US" sz="1600" b="1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6412702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393652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41D63CBB-FD40-461A-A2C2-4D0F264541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292858"/>
              </p:ext>
            </p:extLst>
          </p:nvPr>
        </p:nvGraphicFramePr>
        <p:xfrm>
          <a:off x="457200" y="1828800"/>
          <a:ext cx="8229600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98231" y="5417802"/>
            <a:ext cx="71217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en-US" sz="1400" i="1" dirty="0"/>
              <a:t>Source: </a:t>
            </a:r>
            <a:r>
              <a:rPr lang="en-US" altLang="en-US" sz="1400" dirty="0"/>
              <a:t>World Development Indicators, World Bank </a:t>
            </a:r>
            <a:endParaRPr lang="en-US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3642495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Equity 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33952"/>
          </a:xfrm>
        </p:spPr>
        <p:txBody>
          <a:bodyPr/>
          <a:lstStyle/>
          <a:p>
            <a:pPr eaLnBrk="1" hangingPunct="1">
              <a:lnSpc>
                <a:spcPct val="200000"/>
              </a:lnSpc>
              <a:buNone/>
            </a:pPr>
            <a:r>
              <a:rPr lang="en-US" altLang="en-US" sz="1400" b="1" dirty="0"/>
              <a:t>Figure 6: </a:t>
            </a:r>
            <a:r>
              <a:rPr lang="en-US" sz="1400" b="1" dirty="0"/>
              <a:t>Health outcomes and access by wealth quintiles</a:t>
            </a:r>
          </a:p>
          <a:p>
            <a:pPr eaLnBrk="1" hangingPunct="1">
              <a:lnSpc>
                <a:spcPct val="200000"/>
              </a:lnSpc>
              <a:buNone/>
            </a:pPr>
            <a:endParaRPr lang="en-US" altLang="en-US" sz="1600" b="1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62" y="6338619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" y="635365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9104" y="5984145"/>
            <a:ext cx="5714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Source: Demographic and Health Surveys.  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xmlns="" id="{5B617C88-5F65-46FE-9777-8A2672489B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9364437"/>
              </p:ext>
            </p:extLst>
          </p:nvPr>
        </p:nvGraphicFramePr>
        <p:xfrm>
          <a:off x="433386" y="1794727"/>
          <a:ext cx="4062413" cy="4021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xmlns="" id="{9E2B4A22-C51A-4AA8-BBB3-5F1D7C6DD5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3229465"/>
              </p:ext>
            </p:extLst>
          </p:nvPr>
        </p:nvGraphicFramePr>
        <p:xfrm>
          <a:off x="4495800" y="1790233"/>
          <a:ext cx="4343400" cy="4132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468226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42900" indent="-342900" eaLnBrk="1" hangingPunct="1"/>
            <a:r>
              <a:rPr lang="en-US" altLang="en-US" sz="2400" dirty="0"/>
              <a:t>3. How Well is MENA </a:t>
            </a:r>
            <a:r>
              <a:rPr lang="en-US" altLang="en-US" sz="2400" dirty="0" smtClean="0"/>
              <a:t>doing? 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</a:t>
            </a:r>
            <a:endParaRPr lang="en-US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does all that mean for the region?</a:t>
            </a:r>
          </a:p>
          <a:p>
            <a:endParaRPr lang="en-US" dirty="0"/>
          </a:p>
          <a:p>
            <a:pPr lvl="1"/>
            <a:r>
              <a:rPr lang="en-US" sz="2400" dirty="0">
                <a:ea typeface="MS PGothic" panose="020B0600070205080204" pitchFamily="34" charset="-128"/>
              </a:rPr>
              <a:t>We are not doing as well as we should on UHC</a:t>
            </a:r>
            <a:r>
              <a:rPr lang="en-US" sz="2400" dirty="0" smtClean="0">
                <a:ea typeface="MS PGothic" panose="020B0600070205080204" pitchFamily="34" charset="-128"/>
              </a:rPr>
              <a:t>,</a:t>
            </a:r>
          </a:p>
          <a:p>
            <a:pPr marL="457200" lvl="1" indent="0">
              <a:buNone/>
            </a:pPr>
            <a:endParaRPr lang="en-US" sz="2400" dirty="0">
              <a:ea typeface="MS PGothic" panose="020B0600070205080204" pitchFamily="34" charset="-128"/>
            </a:endParaRPr>
          </a:p>
          <a:p>
            <a:pPr lvl="1"/>
            <a:r>
              <a:rPr lang="en-US" sz="2400" dirty="0">
                <a:ea typeface="MS PGothic" panose="020B0600070205080204" pitchFamily="34" charset="-128"/>
              </a:rPr>
              <a:t>Not only do we need to allocate more </a:t>
            </a:r>
            <a:r>
              <a:rPr lang="en-US" sz="2400" b="1" dirty="0">
                <a:ea typeface="MS PGothic" panose="020B0600070205080204" pitchFamily="34" charset="-128"/>
              </a:rPr>
              <a:t>resources</a:t>
            </a:r>
            <a:r>
              <a:rPr lang="en-US" sz="2400" dirty="0">
                <a:ea typeface="MS PGothic" panose="020B0600070205080204" pitchFamily="34" charset="-128"/>
              </a:rPr>
              <a:t>, but also figure out the </a:t>
            </a:r>
            <a:r>
              <a:rPr lang="en-US" sz="2400" b="1" dirty="0">
                <a:ea typeface="MS PGothic" panose="020B0600070205080204" pitchFamily="34" charset="-128"/>
              </a:rPr>
              <a:t>best way </a:t>
            </a:r>
            <a:r>
              <a:rPr lang="en-US" sz="2400" dirty="0">
                <a:ea typeface="MS PGothic" panose="020B0600070205080204" pitchFamily="34" charset="-128"/>
              </a:rPr>
              <a:t>to move forward, </a:t>
            </a:r>
            <a:r>
              <a:rPr lang="en-US" sz="2400" dirty="0" smtClean="0">
                <a:ea typeface="MS PGothic" panose="020B0600070205080204" pitchFamily="34" charset="-128"/>
              </a:rPr>
              <a:t>and</a:t>
            </a:r>
          </a:p>
          <a:p>
            <a:pPr lvl="1"/>
            <a:endParaRPr lang="en-US" sz="2400" dirty="0">
              <a:ea typeface="MS PGothic" panose="020B0600070205080204" pitchFamily="34" charset="-128"/>
            </a:endParaRPr>
          </a:p>
          <a:p>
            <a:pPr lvl="1"/>
            <a:r>
              <a:rPr lang="en-US" sz="2400" dirty="0">
                <a:ea typeface="MS PGothic" panose="020B0600070205080204" pitchFamily="34" charset="-128"/>
              </a:rPr>
              <a:t>Above all, </a:t>
            </a:r>
            <a:r>
              <a:rPr lang="en-US" sz="2400" dirty="0" smtClean="0">
                <a:ea typeface="MS PGothic" panose="020B0600070205080204" pitchFamily="34" charset="-128"/>
              </a:rPr>
              <a:t>we need a </a:t>
            </a:r>
            <a:r>
              <a:rPr lang="en-US" sz="2400" b="1" dirty="0" smtClean="0">
                <a:ea typeface="MS PGothic" panose="020B0600070205080204" pitchFamily="34" charset="-128"/>
              </a:rPr>
              <a:t>political will </a:t>
            </a:r>
            <a:r>
              <a:rPr lang="en-US" sz="2400" dirty="0" smtClean="0">
                <a:ea typeface="MS PGothic" panose="020B0600070205080204" pitchFamily="34" charset="-128"/>
              </a:rPr>
              <a:t>to make progress.</a:t>
            </a:r>
            <a:endParaRPr lang="en-US" sz="2400" dirty="0">
              <a:ea typeface="MS PGothic" panose="020B0600070205080204" pitchFamily="34" charset="-128"/>
            </a:endParaRPr>
          </a:p>
        </p:txBody>
      </p:sp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6412702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393652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543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C435E3-E191-4602-925F-F4BE12924B5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Motivation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8229600" cy="432752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 sz="1600" b="1" dirty="0" smtClean="0">
                <a:ea typeface="Arial" panose="020B0604020202020204" pitchFamily="34" charset="0"/>
              </a:rPr>
              <a:t>Story:</a:t>
            </a:r>
            <a:r>
              <a:rPr lang="en-US" altLang="en-US" sz="1600" dirty="0" smtClean="0">
                <a:ea typeface="Arial" panose="020B0604020202020204" pitchFamily="34" charset="0"/>
              </a:rPr>
              <a:t> Dr</a:t>
            </a:r>
            <a:r>
              <a:rPr lang="en-US" altLang="en-US" sz="1600" dirty="0">
                <a:ea typeface="Arial" panose="020B0604020202020204" pitchFamily="34" charset="0"/>
              </a:rPr>
              <a:t>. Maha and I care about extending health care to the poor. However, when we were both in government, we abandoned a loan from the WB to extend some health benefits, to some poor, in some locations, for a </a:t>
            </a:r>
            <a:r>
              <a:rPr lang="en-US" altLang="en-US" sz="1600" dirty="0" smtClean="0">
                <a:ea typeface="Arial" panose="020B0604020202020204" pitchFamily="34" charset="0"/>
              </a:rPr>
              <a:t>certain period </a:t>
            </a:r>
            <a:r>
              <a:rPr lang="en-US" altLang="en-US" sz="1600" dirty="0">
                <a:ea typeface="Arial" panose="020B0604020202020204" pitchFamily="34" charset="0"/>
              </a:rPr>
              <a:t>of time. Why</a:t>
            </a:r>
            <a:r>
              <a:rPr lang="en-US" altLang="en-US" sz="1600" dirty="0" smtClean="0">
                <a:ea typeface="Arial" panose="020B0604020202020204" pitchFamily="34" charset="0"/>
              </a:rPr>
              <a:t>?</a:t>
            </a:r>
          </a:p>
          <a:p>
            <a:pPr eaLnBrk="1" hangingPunct="1">
              <a:lnSpc>
                <a:spcPct val="150000"/>
              </a:lnSpc>
            </a:pPr>
            <a:endParaRPr lang="en-US" altLang="en-US" sz="1600" dirty="0" smtClean="0">
              <a:ea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1600" dirty="0" smtClean="0">
                <a:ea typeface="Arial" panose="020B0604020202020204" pitchFamily="34" charset="0"/>
              </a:rPr>
              <a:t>The </a:t>
            </a:r>
            <a:r>
              <a:rPr lang="en-US" altLang="en-US" sz="1600" dirty="0">
                <a:ea typeface="Arial" panose="020B0604020202020204" pitchFamily="34" charset="0"/>
              </a:rPr>
              <a:t>package of benefits was not well defined, providing partial coverage, and not financially sustainable</a:t>
            </a:r>
            <a:r>
              <a:rPr lang="en-US" altLang="en-US" sz="1600" dirty="0" smtClean="0">
                <a:ea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endParaRPr lang="en-US" altLang="en-US" sz="1600" dirty="0" smtClean="0">
              <a:ea typeface="Arial" panose="020B0604020202020204" pitchFamily="34" charset="0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1800" b="1" dirty="0" smtClean="0">
                <a:ea typeface="Arial" panose="020B0604020202020204" pitchFamily="34" charset="0"/>
              </a:rPr>
              <a:t>The </a:t>
            </a:r>
            <a:r>
              <a:rPr lang="en-US" altLang="en-US" sz="1800" b="1" dirty="0">
                <a:ea typeface="Arial" panose="020B0604020202020204" pitchFamily="34" charset="0"/>
              </a:rPr>
              <a:t>key message: it is not whether UHC is a good </a:t>
            </a:r>
            <a:r>
              <a:rPr lang="en-US" altLang="en-US" sz="1800" b="1" dirty="0" smtClean="0">
                <a:ea typeface="Arial" panose="020B0604020202020204" pitchFamily="34" charset="0"/>
              </a:rPr>
              <a:t>thing or not, </a:t>
            </a:r>
            <a:r>
              <a:rPr lang="en-US" altLang="en-US" sz="1800" b="1" dirty="0">
                <a:ea typeface="Arial" panose="020B0604020202020204" pitchFamily="34" charset="0"/>
              </a:rPr>
              <a:t>but how and when countries should </a:t>
            </a:r>
            <a:r>
              <a:rPr lang="en-US" altLang="en-US" sz="1800" b="1" dirty="0" smtClean="0">
                <a:ea typeface="Arial" panose="020B0604020202020204" pitchFamily="34" charset="0"/>
              </a:rPr>
              <a:t>do it</a:t>
            </a:r>
            <a:r>
              <a:rPr lang="en-US" altLang="en-US" sz="1800" b="1" dirty="0">
                <a:ea typeface="Arial" panose="020B0604020202020204" pitchFamily="34" charset="0"/>
              </a:rPr>
              <a:t>.</a:t>
            </a:r>
          </a:p>
        </p:txBody>
      </p:sp>
      <p:pic>
        <p:nvPicPr>
          <p:cNvPr id="8197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147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37D6CF4-CE0F-434A-B064-B01958E7573D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en-US" altLang="en-US" dirty="0"/>
              <a:t>Concluding Remarks</a:t>
            </a:r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720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en-US" sz="1800" dirty="0"/>
              <a:t>UHC is important both for the individual and society. </a:t>
            </a:r>
            <a:endParaRPr lang="en-US" altLang="en-US" sz="1800" dirty="0" smtClean="0"/>
          </a:p>
          <a:p>
            <a:pPr eaLnBrk="1" hangingPunct="1"/>
            <a:endParaRPr lang="en-US" altLang="en-US" sz="1800" dirty="0" smtClean="0"/>
          </a:p>
          <a:p>
            <a:pPr eaLnBrk="1" hangingPunct="1"/>
            <a:r>
              <a:rPr lang="en-US" altLang="en-US" sz="1800" dirty="0" smtClean="0"/>
              <a:t>It </a:t>
            </a:r>
            <a:r>
              <a:rPr lang="en-US" altLang="en-US" sz="1800" dirty="0"/>
              <a:t>can be adopted in different countries, taking advantage of political windows of </a:t>
            </a:r>
            <a:r>
              <a:rPr lang="en-US" altLang="en-US" sz="1800" dirty="0" smtClean="0"/>
              <a:t>opportunities.</a:t>
            </a:r>
          </a:p>
          <a:p>
            <a:pPr eaLnBrk="1" hangingPunct="1"/>
            <a:endParaRPr lang="en-US" altLang="en-US" sz="1800" dirty="0" smtClean="0"/>
          </a:p>
          <a:p>
            <a:pPr eaLnBrk="1" hangingPunct="1"/>
            <a:r>
              <a:rPr lang="en-US" altLang="en-US" sz="1800" dirty="0" smtClean="0"/>
              <a:t>But </a:t>
            </a:r>
            <a:r>
              <a:rPr lang="en-US" altLang="en-US" sz="1800" dirty="0"/>
              <a:t>it takes a serious thinking about its design and implementation in light of available resources and capacity</a:t>
            </a:r>
            <a:r>
              <a:rPr lang="en-US" altLang="en-US" sz="1800" dirty="0" smtClean="0"/>
              <a:t>.</a:t>
            </a:r>
          </a:p>
          <a:p>
            <a:pPr eaLnBrk="1" hangingPunct="1">
              <a:lnSpc>
                <a:spcPct val="150000"/>
              </a:lnSpc>
            </a:pPr>
            <a:endParaRPr lang="en-US" altLang="en-US" sz="1800" dirty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1800" dirty="0" smtClean="0"/>
              <a:t>These are the key questions </a:t>
            </a:r>
            <a:r>
              <a:rPr lang="en-US" altLang="en-US" sz="1800" dirty="0"/>
              <a:t>we need to discuss in this conference. I have no doubt </a:t>
            </a:r>
            <a:r>
              <a:rPr lang="en-US" altLang="en-US" sz="1800" dirty="0" smtClean="0"/>
              <a:t>that this special group </a:t>
            </a:r>
            <a:r>
              <a:rPr lang="en-US" altLang="en-US" sz="1800" dirty="0"/>
              <a:t>will come up with interesting and fresh answers.  </a:t>
            </a:r>
          </a:p>
          <a:p>
            <a:pPr marL="0" indent="0" algn="ctr" eaLnBrk="1" hangingPunct="1">
              <a:buNone/>
            </a:pPr>
            <a:r>
              <a:rPr lang="en-US" altLang="en-US" sz="2000" dirty="0" smtClean="0"/>
              <a:t>Thank You</a:t>
            </a:r>
            <a:endParaRPr lang="en-US" altLang="en-US" sz="2000" dirty="0"/>
          </a:p>
        </p:txBody>
      </p:sp>
      <p:pic>
        <p:nvPicPr>
          <p:cNvPr id="24581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1C435E3-E191-4602-925F-F4BE12924B5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229600" cy="4098926"/>
          </a:xfrm>
        </p:spPr>
        <p:txBody>
          <a:bodyPr/>
          <a:lstStyle/>
          <a:p>
            <a:pPr eaLnBrk="1" hangingPunct="1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en-US" sz="2600" dirty="0">
                <a:ea typeface="Arial" panose="020B0604020202020204" pitchFamily="34" charset="0"/>
              </a:rPr>
              <a:t>    Motivation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600" dirty="0">
                <a:ea typeface="Arial" panose="020B0604020202020204" pitchFamily="34" charset="0"/>
              </a:rPr>
              <a:t>Why should we care about UHC? 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600" dirty="0">
                <a:ea typeface="Arial" panose="020B0604020202020204" pitchFamily="34" charset="0"/>
              </a:rPr>
              <a:t>Is </a:t>
            </a:r>
            <a:r>
              <a:rPr lang="en-US" altLang="en-US" sz="2600" dirty="0" smtClean="0">
                <a:ea typeface="Arial" panose="020B0604020202020204" pitchFamily="34" charset="0"/>
              </a:rPr>
              <a:t>UHC possible </a:t>
            </a:r>
            <a:r>
              <a:rPr lang="en-US" altLang="en-US" sz="2600" dirty="0">
                <a:ea typeface="Arial" panose="020B0604020202020204" pitchFamily="34" charset="0"/>
              </a:rPr>
              <a:t>in </a:t>
            </a:r>
            <a:r>
              <a:rPr lang="en-US" altLang="en-US" sz="2600" dirty="0" smtClean="0">
                <a:ea typeface="Arial" panose="020B0604020202020204" pitchFamily="34" charset="0"/>
              </a:rPr>
              <a:t>all countries</a:t>
            </a:r>
            <a:r>
              <a:rPr lang="en-US" altLang="en-US" sz="2600" dirty="0">
                <a:ea typeface="Arial" panose="020B0604020202020204" pitchFamily="34" charset="0"/>
              </a:rPr>
              <a:t>? 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sz="2600" dirty="0">
                <a:ea typeface="Arial" panose="020B0604020202020204" pitchFamily="34" charset="0"/>
              </a:rPr>
              <a:t>How well is MENA </a:t>
            </a:r>
            <a:r>
              <a:rPr lang="en-US" altLang="en-US" sz="2600" dirty="0" smtClean="0">
                <a:ea typeface="Arial" panose="020B0604020202020204" pitchFamily="34" charset="0"/>
              </a:rPr>
              <a:t>doing?</a:t>
            </a:r>
            <a:endParaRPr lang="en-US" altLang="en-US" sz="2600" dirty="0">
              <a:ea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en-US" sz="2600" dirty="0">
                <a:ea typeface="Arial" panose="020B0604020202020204" pitchFamily="34" charset="0"/>
              </a:rPr>
              <a:t>Concluding Remarks</a:t>
            </a:r>
          </a:p>
          <a:p>
            <a:pPr lvl="1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en-US" sz="1800" dirty="0">
              <a:ea typeface="Arial" panose="020B0604020202020204" pitchFamily="34" charset="0"/>
            </a:endParaRPr>
          </a:p>
          <a:p>
            <a:pPr lvl="1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en-US" sz="1800" dirty="0">
              <a:ea typeface="Arial" panose="020B0604020202020204" pitchFamily="34" charset="0"/>
            </a:endParaRPr>
          </a:p>
        </p:txBody>
      </p:sp>
      <p:pic>
        <p:nvPicPr>
          <p:cNvPr id="8197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943600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43600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76C02E-ABFB-4148-87EE-5C2672E80B7E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25487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1. Why </a:t>
            </a:r>
            <a:r>
              <a:rPr lang="en-US" altLang="en-US" sz="2400" dirty="0">
                <a:ea typeface="Arial" panose="020B0604020202020204" pitchFamily="34" charset="0"/>
              </a:rPr>
              <a:t>should we care about UHC? </a:t>
            </a:r>
            <a:endParaRPr lang="en-US" altLang="en-US" sz="2400" dirty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30287"/>
            <a:ext cx="8229600" cy="4675214"/>
          </a:xfrm>
        </p:spPr>
        <p:txBody>
          <a:bodyPr/>
          <a:lstStyle/>
          <a:p>
            <a:pPr marL="0" indent="0" eaLnBrk="1" hangingPunct="1">
              <a:lnSpc>
                <a:spcPts val="2640"/>
              </a:lnSpc>
              <a:buNone/>
            </a:pPr>
            <a:r>
              <a:rPr lang="en-US" altLang="en-US" sz="2000" dirty="0"/>
              <a:t>First, what is UHC</a:t>
            </a:r>
            <a:r>
              <a:rPr lang="en-US" altLang="en-US" sz="2000" dirty="0" smtClean="0"/>
              <a:t>?</a:t>
            </a:r>
          </a:p>
          <a:p>
            <a:pPr marL="0" indent="0" eaLnBrk="1" hangingPunct="1">
              <a:lnSpc>
                <a:spcPts val="2640"/>
              </a:lnSpc>
              <a:buNone/>
            </a:pPr>
            <a:endParaRPr lang="en-US" altLang="en-US" sz="2000" dirty="0" smtClean="0"/>
          </a:p>
          <a:p>
            <a:pPr marL="0" indent="0" eaLnBrk="1" hangingPunct="1">
              <a:lnSpc>
                <a:spcPts val="2640"/>
              </a:lnSpc>
              <a:buNone/>
            </a:pPr>
            <a:r>
              <a:rPr lang="en-US" altLang="en-US" sz="2000" dirty="0" smtClean="0"/>
              <a:t>Several </a:t>
            </a:r>
            <a:r>
              <a:rPr lang="en-US" altLang="en-US" sz="2000" dirty="0"/>
              <a:t>definitions, but here is one that captures the concept well:</a:t>
            </a:r>
          </a:p>
          <a:p>
            <a:pPr marL="0" indent="0" eaLnBrk="1" hangingPunct="1">
              <a:lnSpc>
                <a:spcPts val="2640"/>
              </a:lnSpc>
              <a:buNone/>
            </a:pPr>
            <a:endParaRPr lang="en-US" altLang="en-US" sz="2200" dirty="0" smtClean="0"/>
          </a:p>
          <a:p>
            <a:pPr marL="0" indent="0" eaLnBrk="1" hangingPunct="1">
              <a:lnSpc>
                <a:spcPts val="2640"/>
              </a:lnSpc>
              <a:buNone/>
            </a:pPr>
            <a:r>
              <a:rPr lang="en-US" altLang="en-US" sz="2200" dirty="0" smtClean="0"/>
              <a:t>“</a:t>
            </a:r>
            <a:r>
              <a:rPr lang="en-US" altLang="en-US" sz="2200" dirty="0"/>
              <a:t>UHC for a country may be defined as </a:t>
            </a:r>
            <a:r>
              <a:rPr lang="en-US" altLang="en-US" sz="2200" b="1" dirty="0"/>
              <a:t>access</a:t>
            </a:r>
            <a:r>
              <a:rPr lang="en-US" altLang="en-US" sz="2200" dirty="0"/>
              <a:t>, on </a:t>
            </a:r>
            <a:r>
              <a:rPr lang="en-US" altLang="en-US" sz="2200" b="1" dirty="0"/>
              <a:t>equal</a:t>
            </a:r>
            <a:r>
              <a:rPr lang="en-US" altLang="en-US" sz="2200" dirty="0"/>
              <a:t> terms, for </a:t>
            </a:r>
            <a:r>
              <a:rPr lang="en-US" altLang="en-US" sz="2200" b="1" dirty="0"/>
              <a:t>all citizens </a:t>
            </a:r>
            <a:r>
              <a:rPr lang="en-US" altLang="en-US" sz="2200" dirty="0"/>
              <a:t>to a specified </a:t>
            </a:r>
            <a:r>
              <a:rPr lang="en-US" altLang="en-US" sz="2200" b="1" dirty="0"/>
              <a:t>package</a:t>
            </a:r>
            <a:r>
              <a:rPr lang="en-US" altLang="en-US" sz="2200" dirty="0"/>
              <a:t> of the highest </a:t>
            </a:r>
            <a:r>
              <a:rPr lang="en-US" altLang="en-US" sz="2200" b="1" dirty="0"/>
              <a:t>quality</a:t>
            </a:r>
            <a:r>
              <a:rPr lang="en-US" altLang="en-US" sz="2200" dirty="0"/>
              <a:t> of health care that a country can </a:t>
            </a:r>
            <a:r>
              <a:rPr lang="en-US" altLang="en-US" sz="2200" b="1" dirty="0"/>
              <a:t>afford</a:t>
            </a:r>
            <a:r>
              <a:rPr lang="en-US" altLang="en-US" sz="2200" dirty="0"/>
              <a:t> without any citizens suffering financial </a:t>
            </a:r>
            <a:r>
              <a:rPr lang="en-US" altLang="en-US" sz="2200" b="1" dirty="0"/>
              <a:t>hardship</a:t>
            </a:r>
            <a:r>
              <a:rPr lang="en-US" altLang="en-US" sz="2200" dirty="0"/>
              <a:t>..”’.</a:t>
            </a:r>
          </a:p>
          <a:p>
            <a:pPr marL="0" indent="0" eaLnBrk="1" hangingPunct="1">
              <a:lnSpc>
                <a:spcPts val="2640"/>
              </a:lnSpc>
              <a:buNone/>
            </a:pPr>
            <a:endParaRPr lang="en-US" altLang="en-US" sz="2200" dirty="0"/>
          </a:p>
          <a:p>
            <a:pPr marL="0" indent="0" eaLnBrk="1" hangingPunct="1">
              <a:lnSpc>
                <a:spcPts val="2640"/>
              </a:lnSpc>
              <a:buNone/>
            </a:pPr>
            <a:r>
              <a:rPr lang="en-US" altLang="en-US" sz="2000" dirty="0" err="1"/>
              <a:t>Tsung</a:t>
            </a:r>
            <a:r>
              <a:rPr lang="en-US" altLang="en-US" sz="2000" dirty="0"/>
              <a:t>-Mei Cheng, </a:t>
            </a:r>
            <a:r>
              <a:rPr lang="en-US" altLang="en-US" sz="2000" i="1" dirty="0"/>
              <a:t>Harvard Public Health Review</a:t>
            </a:r>
            <a:r>
              <a:rPr lang="en-US" altLang="en-US" sz="2000" dirty="0"/>
              <a:t>, 2015.</a:t>
            </a:r>
            <a:endParaRPr lang="en-US" altLang="en-US" sz="2200" dirty="0"/>
          </a:p>
          <a:p>
            <a:pPr lvl="1" eaLnBrk="1" hangingPunct="1">
              <a:lnSpc>
                <a:spcPct val="150000"/>
              </a:lnSpc>
            </a:pPr>
            <a:endParaRPr lang="en-US" dirty="0"/>
          </a:p>
          <a:p>
            <a:pPr marL="800100" lvl="2" indent="0">
              <a:buNone/>
            </a:pPr>
            <a:endParaRPr lang="en-US" altLang="en-US" sz="1400" dirty="0"/>
          </a:p>
        </p:txBody>
      </p:sp>
      <p:pic>
        <p:nvPicPr>
          <p:cNvPr id="16389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612298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2298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6710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76C02E-ABFB-4148-87EE-5C2672E80B7E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25487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1. Why </a:t>
            </a:r>
            <a:r>
              <a:rPr lang="en-US" altLang="en-US" sz="2400" dirty="0">
                <a:ea typeface="Arial" panose="020B0604020202020204" pitchFamily="34" charset="0"/>
              </a:rPr>
              <a:t>should we care about UHC? </a:t>
            </a:r>
            <a:endParaRPr lang="en-US" altLang="en-US" sz="2400" dirty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523999"/>
            <a:ext cx="8610600" cy="4381501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200" dirty="0"/>
              <a:t>For the </a:t>
            </a:r>
            <a:r>
              <a:rPr lang="en-US" altLang="en-US" sz="2200" b="1" dirty="0"/>
              <a:t>individual</a:t>
            </a:r>
            <a:r>
              <a:rPr lang="en-US" altLang="en-US" sz="2200" dirty="0"/>
              <a:t>, the most obvious benefits are: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200" dirty="0"/>
              <a:t> 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2200" dirty="0">
                <a:ea typeface="MS PGothic" panose="020B0600070205080204" pitchFamily="34" charset="-128"/>
              </a:rPr>
              <a:t>The quality and length of life itself,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2200" dirty="0">
                <a:ea typeface="MS PGothic" panose="020B0600070205080204" pitchFamily="34" charset="-128"/>
              </a:rPr>
              <a:t>Avoiding the risk of falling into poverty, and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2200" dirty="0">
                <a:ea typeface="MS PGothic" panose="020B0600070205080204" pitchFamily="34" charset="-128"/>
              </a:rPr>
              <a:t>The chance to benefit form opportunities offered by society.</a:t>
            </a:r>
            <a:endParaRPr lang="en-US" altLang="en-US" sz="2200" dirty="0"/>
          </a:p>
          <a:p>
            <a:pPr lvl="1" eaLnBrk="1" hangingPunct="1">
              <a:lnSpc>
                <a:spcPct val="150000"/>
              </a:lnSpc>
            </a:pPr>
            <a:endParaRPr lang="en-US" dirty="0"/>
          </a:p>
          <a:p>
            <a:pPr marL="800100" lvl="2" indent="0">
              <a:buNone/>
            </a:pPr>
            <a:endParaRPr lang="en-US" altLang="en-US" sz="1400" dirty="0"/>
          </a:p>
        </p:txBody>
      </p:sp>
      <p:pic>
        <p:nvPicPr>
          <p:cNvPr id="16389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612298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2298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072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76C02E-ABFB-4148-87EE-5C2672E80B7E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25487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1. Why </a:t>
            </a:r>
            <a:r>
              <a:rPr lang="en-US" altLang="en-US" sz="2400" dirty="0">
                <a:ea typeface="Arial" panose="020B0604020202020204" pitchFamily="34" charset="0"/>
              </a:rPr>
              <a:t>should we care about UHC? </a:t>
            </a:r>
            <a:endParaRPr lang="en-US" altLang="en-US" sz="2400" dirty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30287"/>
            <a:ext cx="8229600" cy="4675214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000" dirty="0"/>
              <a:t>For </a:t>
            </a:r>
            <a:r>
              <a:rPr lang="en-US" altLang="en-US" sz="2000" b="1" dirty="0"/>
              <a:t>society</a:t>
            </a:r>
            <a:r>
              <a:rPr lang="en-US" altLang="en-US" sz="2000" dirty="0"/>
              <a:t>, beside the human rights argument, there are at least </a:t>
            </a:r>
            <a:r>
              <a:rPr lang="en-US" altLang="en-US" sz="2000" b="1" dirty="0"/>
              <a:t>4</a:t>
            </a:r>
            <a:r>
              <a:rPr lang="en-US" altLang="en-US" sz="2000" dirty="0"/>
              <a:t> additional </a:t>
            </a:r>
            <a:r>
              <a:rPr lang="en-US" altLang="en-US" sz="2000" dirty="0" smtClean="0"/>
              <a:t>reasons: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>
                <a:ea typeface="MS PGothic" panose="020B0600070205080204" pitchFamily="34" charset="-128"/>
              </a:rPr>
              <a:t>Economic growth and prosperity – the human capital argument</a:t>
            </a:r>
            <a:r>
              <a:rPr lang="en-US" altLang="en-US" dirty="0" smtClean="0">
                <a:ea typeface="MS PGothic" panose="020B0600070205080204" pitchFamily="34" charset="-128"/>
              </a:rPr>
              <a:t>,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>
                <a:ea typeface="MS PGothic" panose="020B0600070205080204" pitchFamily="34" charset="-128"/>
              </a:rPr>
              <a:t>Poverty </a:t>
            </a:r>
            <a:r>
              <a:rPr lang="en-US" altLang="en-US" dirty="0">
                <a:ea typeface="MS PGothic" panose="020B0600070205080204" pitchFamily="34" charset="-128"/>
              </a:rPr>
              <a:t>reduction and greater </a:t>
            </a:r>
            <a:r>
              <a:rPr lang="en-US" altLang="en-US" dirty="0" smtClean="0">
                <a:ea typeface="MS PGothic" panose="020B0600070205080204" pitchFamily="34" charset="-128"/>
              </a:rPr>
              <a:t>equality,</a:t>
            </a:r>
            <a:endParaRPr lang="en-US" altLang="en-US" dirty="0">
              <a:ea typeface="MS PGothic" panose="020B0600070205080204" pitchFamily="34" charset="-128"/>
            </a:endParaRP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 smtClean="0">
                <a:ea typeface="MS PGothic" panose="020B0600070205080204" pitchFamily="34" charset="-128"/>
              </a:rPr>
              <a:t>Within </a:t>
            </a:r>
            <a:r>
              <a:rPr lang="en-US" altLang="en-US" dirty="0">
                <a:ea typeface="MS PGothic" panose="020B0600070205080204" pitchFamily="34" charset="-128"/>
              </a:rPr>
              <a:t>countries, political stability and social cohesion, and</a:t>
            </a:r>
          </a:p>
          <a:p>
            <a:pPr marL="914400" lvl="1" indent="-457200" eaLnBrk="1" hangingPunct="1">
              <a:lnSpc>
                <a:spcPct val="150000"/>
              </a:lnSpc>
              <a:buFont typeface="+mj-lt"/>
              <a:buAutoNum type="arabicPeriod"/>
            </a:pPr>
            <a:r>
              <a:rPr lang="en-US" altLang="en-US" dirty="0">
                <a:ea typeface="MS PGothic" panose="020B0600070205080204" pitchFamily="34" charset="-128"/>
              </a:rPr>
              <a:t>Globally, avoiding negative externalities, just like fighting terrorism.</a:t>
            </a:r>
            <a:endParaRPr lang="en-US" altLang="en-US" dirty="0"/>
          </a:p>
          <a:p>
            <a:pPr lvl="1" eaLnBrk="1" hangingPunct="1">
              <a:lnSpc>
                <a:spcPct val="150000"/>
              </a:lnSpc>
            </a:pPr>
            <a:endParaRPr lang="en-US" dirty="0"/>
          </a:p>
          <a:p>
            <a:pPr marL="800100" lvl="2" indent="0">
              <a:buNone/>
            </a:pPr>
            <a:endParaRPr lang="en-US" altLang="en-US" sz="1400" dirty="0"/>
          </a:p>
        </p:txBody>
      </p:sp>
      <p:pic>
        <p:nvPicPr>
          <p:cNvPr id="16389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612298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2298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76C02E-ABFB-4148-87EE-5C2672E80B7E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2. Is </a:t>
            </a:r>
            <a:r>
              <a:rPr lang="en-US" altLang="en-US" sz="2400" dirty="0" smtClean="0"/>
              <a:t>UHC </a:t>
            </a:r>
            <a:r>
              <a:rPr lang="en-US" altLang="en-US" sz="2400" dirty="0"/>
              <a:t>possible in </a:t>
            </a:r>
            <a:r>
              <a:rPr lang="en-US" altLang="en-US" sz="2400" dirty="0" smtClean="0"/>
              <a:t>all </a:t>
            </a:r>
            <a:r>
              <a:rPr lang="en-US" altLang="en-US" sz="2400" dirty="0"/>
              <a:t>countries? 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114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en-US" sz="2200" dirty="0"/>
              <a:t>Yes, even poor countries can/do adopt UHC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1400" b="1" dirty="0"/>
              <a:t>Figure 1: Year of UHC legislation and GDP per capita 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000" dirty="0"/>
              <a:t>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en-US" dirty="0"/>
          </a:p>
          <a:p>
            <a:pPr lvl="1" eaLnBrk="1" hangingPunct="1">
              <a:lnSpc>
                <a:spcPct val="150000"/>
              </a:lnSpc>
            </a:pPr>
            <a:endParaRPr lang="en-US" altLang="en-US" sz="1400" dirty="0"/>
          </a:p>
        </p:txBody>
      </p:sp>
      <p:pic>
        <p:nvPicPr>
          <p:cNvPr id="16389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519" y="6302375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88" y="6283325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5870325"/>
            <a:ext cx="464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</a:rPr>
              <a:t>Source: </a:t>
            </a:r>
            <a:r>
              <a:rPr lang="en-US" sz="1600" dirty="0" err="1">
                <a:latin typeface="+mj-lt"/>
              </a:rPr>
              <a:t>Stuckler</a:t>
            </a:r>
            <a:r>
              <a:rPr lang="en-US" sz="1600" dirty="0">
                <a:latin typeface="+mj-lt"/>
              </a:rPr>
              <a:t> (2010)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0425"/>
            <a:ext cx="8229600" cy="364640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 flipV="1">
            <a:off x="6358511" y="4826561"/>
            <a:ext cx="873577" cy="16523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 flipV="1">
            <a:off x="5975251" y="3977414"/>
            <a:ext cx="609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 flipV="1">
            <a:off x="5943600" y="4415567"/>
            <a:ext cx="6096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975250" y="4943075"/>
            <a:ext cx="764261" cy="1704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232089" y="4689194"/>
            <a:ext cx="905943" cy="2157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358510" y="4666139"/>
            <a:ext cx="507947" cy="16042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120512" y="4943075"/>
            <a:ext cx="844353" cy="2385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29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0076C02E-ABFB-4148-87EE-5C2672E80B7E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19150"/>
          </a:xfrm>
        </p:spPr>
        <p:txBody>
          <a:bodyPr/>
          <a:lstStyle/>
          <a:p>
            <a:pPr eaLnBrk="1" hangingPunct="1"/>
            <a:r>
              <a:rPr lang="en-US" altLang="en-US" sz="2400" dirty="0"/>
              <a:t>2. Is </a:t>
            </a:r>
            <a:r>
              <a:rPr lang="en-US" altLang="en-US" sz="2400" dirty="0" smtClean="0"/>
              <a:t>UHC possible </a:t>
            </a:r>
            <a:r>
              <a:rPr lang="en-US" altLang="en-US" sz="2400" dirty="0"/>
              <a:t>in </a:t>
            </a:r>
            <a:r>
              <a:rPr lang="en-US" altLang="en-US" sz="2400" dirty="0" smtClean="0"/>
              <a:t>all countries</a:t>
            </a:r>
            <a:r>
              <a:rPr lang="en-US" altLang="en-US" sz="2400" dirty="0"/>
              <a:t>?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2951" y="1200150"/>
            <a:ext cx="8681049" cy="4724401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000" b="1" dirty="0"/>
              <a:t>When?</a:t>
            </a:r>
            <a:r>
              <a:rPr lang="en-US" altLang="en-US" sz="2000" dirty="0"/>
              <a:t> </a:t>
            </a:r>
            <a:endParaRPr lang="en-US" altLang="en-US" sz="2000" dirty="0" smtClean="0"/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en-US" sz="2000" dirty="0" smtClean="0"/>
              <a:t>According </a:t>
            </a:r>
            <a:r>
              <a:rPr lang="en-US" altLang="en-US" sz="2000" dirty="0"/>
              <a:t>to </a:t>
            </a:r>
            <a:r>
              <a:rPr lang="en-US" altLang="en-US" sz="2000" dirty="0" err="1"/>
              <a:t>Stuckler</a:t>
            </a:r>
            <a:r>
              <a:rPr lang="en-US" altLang="en-US" sz="2000" dirty="0"/>
              <a:t> (2010</a:t>
            </a:r>
            <a:r>
              <a:rPr lang="en-US" altLang="en-US" sz="2000" dirty="0" smtClean="0"/>
              <a:t>) and others, </a:t>
            </a:r>
            <a:r>
              <a:rPr lang="en-US" altLang="en-US" sz="2000" dirty="0"/>
              <a:t>UHC is likely under</a:t>
            </a:r>
            <a:r>
              <a:rPr lang="en-US" altLang="en-US" sz="2000" dirty="0" smtClean="0"/>
              <a:t>: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1800" b="1" dirty="0" smtClean="0">
                <a:ea typeface="MS PGothic" panose="020B0600070205080204" pitchFamily="34" charset="-128"/>
              </a:rPr>
              <a:t>Democratic representation, </a:t>
            </a:r>
            <a:r>
              <a:rPr lang="en-US" altLang="en-US" sz="1800" dirty="0" smtClean="0">
                <a:ea typeface="MS PGothic" panose="020B0600070205080204" pitchFamily="34" charset="-128"/>
              </a:rPr>
              <a:t>where people have a voice.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1800" b="1" dirty="0" smtClean="0">
                <a:ea typeface="MS PGothic" panose="020B0600070205080204" pitchFamily="34" charset="-128"/>
              </a:rPr>
              <a:t>Left-labor coalitions, </a:t>
            </a:r>
            <a:r>
              <a:rPr lang="en-US" altLang="en-US" sz="1800" dirty="0">
                <a:ea typeface="MS PGothic" panose="020B0600070205080204" pitchFamily="34" charset="-128"/>
              </a:rPr>
              <a:t>who </a:t>
            </a:r>
            <a:r>
              <a:rPr lang="en-US" altLang="en-US" sz="1800" dirty="0" smtClean="0">
                <a:ea typeface="MS PGothic" panose="020B0600070205080204" pitchFamily="34" charset="-128"/>
              </a:rPr>
              <a:t>tend to favor </a:t>
            </a:r>
            <a:r>
              <a:rPr lang="en-US" sz="1800" dirty="0">
                <a:ea typeface="MS PGothic" panose="020B0600070205080204" pitchFamily="34" charset="-128"/>
              </a:rPr>
              <a:t>greater state intervention, </a:t>
            </a:r>
            <a:r>
              <a:rPr lang="en-US" sz="1800" dirty="0" smtClean="0">
                <a:ea typeface="MS PGothic" panose="020B0600070205080204" pitchFamily="34" charset="-128"/>
              </a:rPr>
              <a:t>redistribution, </a:t>
            </a:r>
            <a:r>
              <a:rPr lang="en-US" sz="1800" dirty="0">
                <a:ea typeface="MS PGothic" panose="020B0600070205080204" pitchFamily="34" charset="-128"/>
              </a:rPr>
              <a:t>and social protection, including healthcare. </a:t>
            </a:r>
            <a:endParaRPr lang="en-US" altLang="en-US" sz="1800" dirty="0">
              <a:ea typeface="MS PGothic" panose="020B0600070205080204" pitchFamily="34" charset="-128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en-US" sz="1800" b="1" dirty="0" smtClean="0">
                <a:ea typeface="MS PGothic" panose="020B0600070205080204" pitchFamily="34" charset="-128"/>
              </a:rPr>
              <a:t>Better </a:t>
            </a:r>
            <a:r>
              <a:rPr lang="en-US" altLang="en-US" sz="1800" b="1" dirty="0">
                <a:ea typeface="MS PGothic" panose="020B0600070205080204" pitchFamily="34" charset="-128"/>
              </a:rPr>
              <a:t>initial conditions</a:t>
            </a:r>
            <a:r>
              <a:rPr lang="en-US" altLang="en-US" sz="1800" dirty="0">
                <a:ea typeface="MS PGothic" panose="020B0600070205080204" pitchFamily="34" charset="-128"/>
              </a:rPr>
              <a:t> in the health system.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en-US" sz="1800" dirty="0" smtClean="0">
                <a:ea typeface="MS PGothic" panose="020B0600070205080204" pitchFamily="34" charset="-128"/>
              </a:rPr>
              <a:t>And political </a:t>
            </a:r>
            <a:r>
              <a:rPr lang="en-US" altLang="en-US" sz="1800" b="1" dirty="0">
                <a:ea typeface="MS PGothic" panose="020B0600070205080204" pitchFamily="34" charset="-128"/>
              </a:rPr>
              <a:t>windows of </a:t>
            </a:r>
            <a:r>
              <a:rPr lang="en-US" altLang="en-US" sz="1800" b="1" dirty="0" smtClean="0">
                <a:ea typeface="MS PGothic" panose="020B0600070205080204" pitchFamily="34" charset="-128"/>
              </a:rPr>
              <a:t>opportunities </a:t>
            </a:r>
            <a:r>
              <a:rPr lang="en-US" altLang="en-US" sz="1800" dirty="0" smtClean="0">
                <a:ea typeface="MS PGothic" panose="020B0600070205080204" pitchFamily="34" charset="-128"/>
              </a:rPr>
              <a:t>(especially if there is a legal or constitutional mandate). </a:t>
            </a:r>
            <a:endParaRPr lang="en-US" altLang="en-US" sz="1800" dirty="0">
              <a:ea typeface="MS PGothic" panose="020B0600070205080204" pitchFamily="34" charset="-128"/>
            </a:endParaRPr>
          </a:p>
          <a:p>
            <a:pPr lvl="1" eaLnBrk="1" hangingPunct="1">
              <a:lnSpc>
                <a:spcPct val="150000"/>
              </a:lnSpc>
            </a:pPr>
            <a:endParaRPr lang="en-US" altLang="en-US" sz="1100" dirty="0"/>
          </a:p>
        </p:txBody>
      </p:sp>
      <p:pic>
        <p:nvPicPr>
          <p:cNvPr id="16389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6142038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122988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592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p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7B1238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7FC5888-529D-43B0-8D64-F1029F5A8FB6}" type="slidenum">
              <a:rPr lang="en-US" altLang="en-US" sz="1400"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en-US" sz="1400">
              <a:latin typeface="Arial" panose="020B0604020202020204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714396"/>
          </a:xfrm>
        </p:spPr>
        <p:txBody>
          <a:bodyPr/>
          <a:lstStyle/>
          <a:p>
            <a:pPr marL="342900" indent="-342900" eaLnBrk="1" hangingPunct="1"/>
            <a:r>
              <a:rPr lang="en-US" altLang="en-US" sz="2400" dirty="0"/>
              <a:t>2. Is UHC possible in all countries</a:t>
            </a:r>
            <a:r>
              <a:rPr lang="en-US" altLang="en-US" sz="2400" dirty="0" smtClean="0"/>
              <a:t>? </a:t>
            </a:r>
            <a:endParaRPr lang="en-US" altLang="en-US" dirty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5440" y="1157298"/>
            <a:ext cx="8229600" cy="4348037"/>
          </a:xfrm>
        </p:spPr>
        <p:txBody>
          <a:bodyPr/>
          <a:lstStyle/>
          <a:p>
            <a:pPr marL="0" indent="0" eaLnBrk="1" hangingPunct="1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1600" b="1" dirty="0"/>
              <a:t>UHC reforms and political agendas – Developed countries </a:t>
            </a:r>
            <a:endParaRPr lang="en-US" altLang="en-US" sz="1600" dirty="0"/>
          </a:p>
        </p:txBody>
      </p:sp>
      <p:pic>
        <p:nvPicPr>
          <p:cNvPr id="22533" name="Picture 4" descr="bann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3" y="6403892"/>
            <a:ext cx="62674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6384842"/>
            <a:ext cx="2009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498775"/>
              </p:ext>
            </p:extLst>
          </p:nvPr>
        </p:nvGraphicFramePr>
        <p:xfrm>
          <a:off x="414338" y="1981200"/>
          <a:ext cx="8534400" cy="3484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5819">
                  <a:extLst>
                    <a:ext uri="{9D8B030D-6E8A-4147-A177-3AD203B41FA5}">
                      <a16:colId xmlns:a16="http://schemas.microsoft.com/office/drawing/2014/main" xmlns="" val="1394112983"/>
                    </a:ext>
                  </a:extLst>
                </a:gridCol>
                <a:gridCol w="742122">
                  <a:extLst>
                    <a:ext uri="{9D8B030D-6E8A-4147-A177-3AD203B41FA5}">
                      <a16:colId xmlns:a16="http://schemas.microsoft.com/office/drawing/2014/main" xmlns="" val="238892754"/>
                    </a:ext>
                  </a:extLst>
                </a:gridCol>
                <a:gridCol w="3191123">
                  <a:extLst>
                    <a:ext uri="{9D8B030D-6E8A-4147-A177-3AD203B41FA5}">
                      <a16:colId xmlns:a16="http://schemas.microsoft.com/office/drawing/2014/main" xmlns="" val="1874184448"/>
                    </a:ext>
                  </a:extLst>
                </a:gridCol>
                <a:gridCol w="3265336">
                  <a:extLst>
                    <a:ext uri="{9D8B030D-6E8A-4147-A177-3AD203B41FA5}">
                      <a16:colId xmlns:a16="http://schemas.microsoft.com/office/drawing/2014/main" xmlns="" val="3513611901"/>
                    </a:ext>
                  </a:extLst>
                </a:gridCol>
              </a:tblGrid>
              <a:tr h="478753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Country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Year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UHC Reform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Political Timing / Reason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96206199"/>
                  </a:ext>
                </a:extLst>
              </a:tr>
              <a:tr h="81664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United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Kingdom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1948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Tax financed National Health Service with universal entitlement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Welfare reforms following the Second World War</a:t>
                      </a:r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59736727"/>
                  </a:ext>
                </a:extLst>
              </a:tr>
              <a:tr h="679487">
                <a:tc>
                  <a:txBody>
                    <a:bodyPr/>
                    <a:lstStyle/>
                    <a:p>
                      <a:pPr algn="l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Japan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1961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Nationwide universal coverage reforms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Popular demand for social benefits to the population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18747451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algn="l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National health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reform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 reduce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number of those without </a:t>
                      </a:r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health insurance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Major domestic social policy of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President </a:t>
                      </a:r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Obama</a:t>
                      </a:r>
                      <a:endParaRPr lang="en-US" sz="16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26697043"/>
                  </a:ext>
                </a:extLst>
              </a:tr>
              <a:tr h="665589">
                <a:tc>
                  <a:txBody>
                    <a:bodyPr/>
                    <a:lstStyle/>
                    <a:p>
                      <a:pPr algn="l"/>
                      <a:r>
                        <a:rPr lang="en-US" sz="1600" b="1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South Korea</a:t>
                      </a:r>
                      <a:endParaRPr lang="en-US" sz="16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1977</a:t>
                      </a:r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National health insurance launched</a:t>
                      </a:r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600" b="0" i="0" u="none" strike="noStrike" kern="1200" baseline="0" dirty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Flagship social policy of President Park Jung </a:t>
                      </a:r>
                      <a:r>
                        <a:rPr lang="en-US" sz="1600" b="0" i="0" u="none" strike="noStrike" kern="1200" baseline="0" dirty="0" err="1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Hee</a:t>
                      </a:r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440177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14338" y="5638800"/>
            <a:ext cx="6824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latin typeface="+mj-lt"/>
              </a:rPr>
              <a:t>Source: </a:t>
            </a:r>
            <a:r>
              <a:rPr lang="en-US" sz="1400" dirty="0">
                <a:latin typeface="+mj-lt"/>
              </a:rPr>
              <a:t>WHO (2013) “Arguing for Universal Health Coverage” </a:t>
            </a:r>
            <a:endParaRPr lang="en-US" sz="14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506403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4791</TotalTime>
  <Words>1360</Words>
  <Application>Microsoft Macintosh PowerPoint</Application>
  <PresentationFormat>On-screen Show (4:3)</PresentationFormat>
  <Paragraphs>256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 Universal Health Coverage (UHC) </vt:lpstr>
      <vt:lpstr>Motivation</vt:lpstr>
      <vt:lpstr>Outline</vt:lpstr>
      <vt:lpstr>1. Why should we care about UHC? </vt:lpstr>
      <vt:lpstr>1. Why should we care about UHC? </vt:lpstr>
      <vt:lpstr>1. Why should we care about UHC? </vt:lpstr>
      <vt:lpstr>2. Is UHC possible in all countries? </vt:lpstr>
      <vt:lpstr>2. Is UHC possible in all countries?</vt:lpstr>
      <vt:lpstr>2. Is UHC possible in all countries? </vt:lpstr>
      <vt:lpstr>2. Is UHC possible in all countries? </vt:lpstr>
      <vt:lpstr>2. Is UHC possible in all countries? </vt:lpstr>
      <vt:lpstr>2. Is UHC possible in all countries?  </vt:lpstr>
      <vt:lpstr>3. How Well is MENA doing?</vt:lpstr>
      <vt:lpstr>3. How Well is MENA doing?  Access</vt:lpstr>
      <vt:lpstr>3. How Well is MENA doing?  Access  </vt:lpstr>
      <vt:lpstr>3. How Well is MENA doing?  Access</vt:lpstr>
      <vt:lpstr>3. How Well is MENA doing?   Quality</vt:lpstr>
      <vt:lpstr>3. How Well is MENA doing?  Equity </vt:lpstr>
      <vt:lpstr>3. How Well is MENA doing?   </vt:lpstr>
      <vt:lpstr>Concluding Remarks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ERF Progress Report 08 and Work Plan 09</dc:title>
  <dc:creator>Dina</dc:creator>
  <cp:lastModifiedBy>Ahmed Galal</cp:lastModifiedBy>
  <cp:revision>457</cp:revision>
  <cp:lastPrinted>2016-11-11T11:07:38Z</cp:lastPrinted>
  <dcterms:created xsi:type="dcterms:W3CDTF">2008-11-20T10:56:26Z</dcterms:created>
  <dcterms:modified xsi:type="dcterms:W3CDTF">2016-11-11T23:11:28Z</dcterms:modified>
</cp:coreProperties>
</file>